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90" r:id="rId6"/>
    <p:sldId id="257" r:id="rId7"/>
    <p:sldId id="258" r:id="rId8"/>
    <p:sldId id="260" r:id="rId9"/>
    <p:sldId id="361" r:id="rId10"/>
    <p:sldId id="277" r:id="rId11"/>
    <p:sldId id="263" r:id="rId12"/>
    <p:sldId id="388" r:id="rId13"/>
    <p:sldId id="389" r:id="rId14"/>
    <p:sldId id="391" r:id="rId15"/>
    <p:sldId id="390" r:id="rId16"/>
    <p:sldId id="310" r:id="rId17"/>
    <p:sldId id="306" r:id="rId18"/>
    <p:sldId id="307" r:id="rId19"/>
    <p:sldId id="386" r:id="rId20"/>
    <p:sldId id="387" r:id="rId21"/>
    <p:sldId id="298" r:id="rId22"/>
    <p:sldId id="305" r:id="rId23"/>
    <p:sldId id="392" r:id="rId24"/>
    <p:sldId id="393" r:id="rId25"/>
    <p:sldId id="394" r:id="rId26"/>
    <p:sldId id="395" r:id="rId27"/>
    <p:sldId id="396" r:id="rId28"/>
    <p:sldId id="397" r:id="rId29"/>
    <p:sldId id="347" r:id="rId30"/>
    <p:sldId id="320" r:id="rId31"/>
    <p:sldId id="275" r:id="rId32"/>
    <p:sldId id="300" r:id="rId33"/>
    <p:sldId id="384" r:id="rId34"/>
    <p:sldId id="302"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C8C"/>
    <a:srgbClr val="FFFFFF"/>
    <a:srgbClr val="F47F42"/>
    <a:srgbClr val="91CE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6" autoAdjust="0"/>
    <p:restoredTop sz="88707" autoAdjust="0"/>
  </p:normalViewPr>
  <p:slideViewPr>
    <p:cSldViewPr snapToGrid="0">
      <p:cViewPr varScale="1">
        <p:scale>
          <a:sx n="95" d="100"/>
          <a:sy n="95" d="100"/>
        </p:scale>
        <p:origin x="1312" y="47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0B4D6-795C-4BD1-A5A6-30AF517EA118}" type="datetimeFigureOut">
              <a:rPr lang="en-US" smtClean="0"/>
              <a:t>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8875D-6B85-418E-A815-879704EEC0CC}" type="slidenum">
              <a:rPr lang="en-US" smtClean="0"/>
              <a:t>‹#›</a:t>
            </a:fld>
            <a:endParaRPr lang="en-US"/>
          </a:p>
        </p:txBody>
      </p:sp>
    </p:spTree>
    <p:extLst>
      <p:ext uri="{BB962C8B-B14F-4D97-AF65-F5344CB8AC3E}">
        <p14:creationId xmlns:p14="http://schemas.microsoft.com/office/powerpoint/2010/main" val="282455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8875D-6B85-418E-A815-879704EEC0CC}" type="slidenum">
              <a:rPr lang="en-US" smtClean="0"/>
              <a:t>1</a:t>
            </a:fld>
            <a:endParaRPr lang="en-US"/>
          </a:p>
        </p:txBody>
      </p:sp>
    </p:spTree>
    <p:extLst>
      <p:ext uri="{BB962C8B-B14F-4D97-AF65-F5344CB8AC3E}">
        <p14:creationId xmlns:p14="http://schemas.microsoft.com/office/powerpoint/2010/main" val="941898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F9F4C-48B9-DFB7-8282-2141AAF7D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E28DA-0A81-3B52-7F92-C7EC4B158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8A0BC-8050-4139-358E-D357832790FE}"/>
              </a:ext>
            </a:extLst>
          </p:cNvPr>
          <p:cNvSpPr>
            <a:spLocks noGrp="1"/>
          </p:cNvSpPr>
          <p:nvPr>
            <p:ph type="body" idx="1"/>
          </p:nvPr>
        </p:nvSpPr>
        <p:spPr/>
        <p:txBody>
          <a:bodyPr/>
          <a:lstStyle/>
          <a:p>
            <a:r>
              <a:rPr lang="en-US" dirty="0"/>
              <a:t>Machine Learning and AI augmenting the human management.</a:t>
            </a:r>
          </a:p>
        </p:txBody>
      </p:sp>
      <p:sp>
        <p:nvSpPr>
          <p:cNvPr id="4" name="Slide Number Placeholder 3">
            <a:extLst>
              <a:ext uri="{FF2B5EF4-FFF2-40B4-BE49-F238E27FC236}">
                <a16:creationId xmlns:a16="http://schemas.microsoft.com/office/drawing/2014/main" id="{56DF7CFD-2C52-9CE8-CD6A-FEFDF8541C6A}"/>
              </a:ext>
            </a:extLst>
          </p:cNvPr>
          <p:cNvSpPr>
            <a:spLocks noGrp="1"/>
          </p:cNvSpPr>
          <p:nvPr>
            <p:ph type="sldNum" sz="quarter" idx="5"/>
          </p:nvPr>
        </p:nvSpPr>
        <p:spPr/>
        <p:txBody>
          <a:bodyPr/>
          <a:lstStyle/>
          <a:p>
            <a:fld id="{3308875D-6B85-418E-A815-879704EEC0CC}" type="slidenum">
              <a:rPr lang="en-US" smtClean="0"/>
              <a:t>10</a:t>
            </a:fld>
            <a:endParaRPr lang="en-US"/>
          </a:p>
        </p:txBody>
      </p:sp>
    </p:spTree>
    <p:extLst>
      <p:ext uri="{BB962C8B-B14F-4D97-AF65-F5344CB8AC3E}">
        <p14:creationId xmlns:p14="http://schemas.microsoft.com/office/powerpoint/2010/main" val="341836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783B4-643D-E93B-1219-177DDC33C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00175-F821-A53F-5630-FB4AC0877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2971D-A7DE-87EF-D0A0-1147625B9822}"/>
              </a:ext>
            </a:extLst>
          </p:cNvPr>
          <p:cNvSpPr>
            <a:spLocks noGrp="1"/>
          </p:cNvSpPr>
          <p:nvPr>
            <p:ph type="body" idx="1"/>
          </p:nvPr>
        </p:nvSpPr>
        <p:spPr/>
        <p:txBody>
          <a:bodyPr/>
          <a:lstStyle/>
          <a:p>
            <a:r>
              <a:rPr lang="en-US" dirty="0"/>
              <a:t>Machine Learning and AI augmenting the human management.</a:t>
            </a:r>
          </a:p>
        </p:txBody>
      </p:sp>
      <p:sp>
        <p:nvSpPr>
          <p:cNvPr id="4" name="Slide Number Placeholder 3">
            <a:extLst>
              <a:ext uri="{FF2B5EF4-FFF2-40B4-BE49-F238E27FC236}">
                <a16:creationId xmlns:a16="http://schemas.microsoft.com/office/drawing/2014/main" id="{EB4497DF-E818-6118-BC9D-7B6C383B5633}"/>
              </a:ext>
            </a:extLst>
          </p:cNvPr>
          <p:cNvSpPr>
            <a:spLocks noGrp="1"/>
          </p:cNvSpPr>
          <p:nvPr>
            <p:ph type="sldNum" sz="quarter" idx="5"/>
          </p:nvPr>
        </p:nvSpPr>
        <p:spPr/>
        <p:txBody>
          <a:bodyPr/>
          <a:lstStyle/>
          <a:p>
            <a:fld id="{3308875D-6B85-418E-A815-879704EEC0CC}" type="slidenum">
              <a:rPr lang="en-US" smtClean="0"/>
              <a:t>11</a:t>
            </a:fld>
            <a:endParaRPr lang="en-US"/>
          </a:p>
        </p:txBody>
      </p:sp>
    </p:spTree>
    <p:extLst>
      <p:ext uri="{BB962C8B-B14F-4D97-AF65-F5344CB8AC3E}">
        <p14:creationId xmlns:p14="http://schemas.microsoft.com/office/powerpoint/2010/main" val="322020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3A767-8FA3-FEE1-C0F6-A843DA963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FE221-8C9B-2F83-BD0C-1141CB4AE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19A62-09BD-FC93-7605-49FA72485E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960CE4-0A51-F338-DBBE-3D7B571D39D1}"/>
              </a:ext>
            </a:extLst>
          </p:cNvPr>
          <p:cNvSpPr>
            <a:spLocks noGrp="1"/>
          </p:cNvSpPr>
          <p:nvPr>
            <p:ph type="sldNum" sz="quarter" idx="5"/>
          </p:nvPr>
        </p:nvSpPr>
        <p:spPr/>
        <p:txBody>
          <a:bodyPr/>
          <a:lstStyle/>
          <a:p>
            <a:fld id="{3308875D-6B85-418E-A815-879704EEC0CC}" type="slidenum">
              <a:rPr lang="en-US" smtClean="0"/>
              <a:t>12</a:t>
            </a:fld>
            <a:endParaRPr lang="en-US"/>
          </a:p>
        </p:txBody>
      </p:sp>
    </p:spTree>
    <p:extLst>
      <p:ext uri="{BB962C8B-B14F-4D97-AF65-F5344CB8AC3E}">
        <p14:creationId xmlns:p14="http://schemas.microsoft.com/office/powerpoint/2010/main" val="354623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Learning and AI augmenting the human management.</a:t>
            </a:r>
          </a:p>
        </p:txBody>
      </p:sp>
      <p:sp>
        <p:nvSpPr>
          <p:cNvPr id="4" name="Slide Number Placeholder 3"/>
          <p:cNvSpPr>
            <a:spLocks noGrp="1"/>
          </p:cNvSpPr>
          <p:nvPr>
            <p:ph type="sldNum" sz="quarter" idx="5"/>
          </p:nvPr>
        </p:nvSpPr>
        <p:spPr/>
        <p:txBody>
          <a:bodyPr/>
          <a:lstStyle/>
          <a:p>
            <a:fld id="{3308875D-6B85-418E-A815-879704EEC0CC}" type="slidenum">
              <a:rPr lang="en-US" smtClean="0"/>
              <a:t>13</a:t>
            </a:fld>
            <a:endParaRPr lang="en-US"/>
          </a:p>
        </p:txBody>
      </p:sp>
    </p:spTree>
    <p:extLst>
      <p:ext uri="{BB962C8B-B14F-4D97-AF65-F5344CB8AC3E}">
        <p14:creationId xmlns:p14="http://schemas.microsoft.com/office/powerpoint/2010/main" val="387797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I'm working on developing an ambassador program for our members to help promote our webinars and conferences. </a:t>
            </a:r>
            <a:endParaRPr lang="en-US" dirty="0"/>
          </a:p>
        </p:txBody>
      </p:sp>
      <p:sp>
        <p:nvSpPr>
          <p:cNvPr id="4" name="Slide Number Placeholder 3"/>
          <p:cNvSpPr>
            <a:spLocks noGrp="1"/>
          </p:cNvSpPr>
          <p:nvPr>
            <p:ph type="sldNum" sz="quarter" idx="5"/>
          </p:nvPr>
        </p:nvSpPr>
        <p:spPr/>
        <p:txBody>
          <a:bodyPr/>
          <a:lstStyle/>
          <a:p>
            <a:fld id="{3308875D-6B85-418E-A815-879704EEC0CC}" type="slidenum">
              <a:rPr lang="en-US" smtClean="0"/>
              <a:t>14</a:t>
            </a:fld>
            <a:endParaRPr lang="en-US"/>
          </a:p>
        </p:txBody>
      </p:sp>
    </p:spTree>
    <p:extLst>
      <p:ext uri="{BB962C8B-B14F-4D97-AF65-F5344CB8AC3E}">
        <p14:creationId xmlns:p14="http://schemas.microsoft.com/office/powerpoint/2010/main" val="199933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great tools available to help manage this process…</a:t>
            </a:r>
          </a:p>
          <a:p>
            <a:endParaRPr lang="en-US" dirty="0"/>
          </a:p>
        </p:txBody>
      </p:sp>
      <p:sp>
        <p:nvSpPr>
          <p:cNvPr id="4" name="Slide Number Placeholder 3"/>
          <p:cNvSpPr>
            <a:spLocks noGrp="1"/>
          </p:cNvSpPr>
          <p:nvPr>
            <p:ph type="sldNum" sz="quarter" idx="5"/>
          </p:nvPr>
        </p:nvSpPr>
        <p:spPr/>
        <p:txBody>
          <a:bodyPr/>
          <a:lstStyle/>
          <a:p>
            <a:fld id="{3308875D-6B85-418E-A815-879704EEC0CC}" type="slidenum">
              <a:rPr lang="en-US" smtClean="0"/>
              <a:t>15</a:t>
            </a:fld>
            <a:endParaRPr lang="en-US"/>
          </a:p>
        </p:txBody>
      </p:sp>
    </p:spTree>
    <p:extLst>
      <p:ext uri="{BB962C8B-B14F-4D97-AF65-F5344CB8AC3E}">
        <p14:creationId xmlns:p14="http://schemas.microsoft.com/office/powerpoint/2010/main" val="62673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E9D66-28BD-2B43-3377-52D3469E3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7BC93-0DC8-695A-CBC0-F835A5779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79241-2608-FD9B-A5B4-8CD143C0A816}"/>
              </a:ext>
            </a:extLst>
          </p:cNvPr>
          <p:cNvSpPr>
            <a:spLocks noGrp="1"/>
          </p:cNvSpPr>
          <p:nvPr>
            <p:ph type="body" idx="1"/>
          </p:nvPr>
        </p:nvSpPr>
        <p:spPr/>
        <p:txBody>
          <a:bodyPr/>
          <a:lstStyle/>
          <a:p>
            <a:r>
              <a:rPr lang="en-US" sz="1200" b="1" dirty="0"/>
              <a:t>I'm working on developing an ambassador program for our members to help promote our webinars and conferences. </a:t>
            </a:r>
            <a:endParaRPr lang="en-US" dirty="0"/>
          </a:p>
        </p:txBody>
      </p:sp>
      <p:sp>
        <p:nvSpPr>
          <p:cNvPr id="4" name="Slide Number Placeholder 3">
            <a:extLst>
              <a:ext uri="{FF2B5EF4-FFF2-40B4-BE49-F238E27FC236}">
                <a16:creationId xmlns:a16="http://schemas.microsoft.com/office/drawing/2014/main" id="{524DB7FF-CF8C-52F9-7CE4-A6F9AB312C58}"/>
              </a:ext>
            </a:extLst>
          </p:cNvPr>
          <p:cNvSpPr>
            <a:spLocks noGrp="1"/>
          </p:cNvSpPr>
          <p:nvPr>
            <p:ph type="sldNum" sz="quarter" idx="5"/>
          </p:nvPr>
        </p:nvSpPr>
        <p:spPr/>
        <p:txBody>
          <a:bodyPr/>
          <a:lstStyle/>
          <a:p>
            <a:fld id="{3308875D-6B85-418E-A815-879704EEC0CC}" type="slidenum">
              <a:rPr lang="en-US" smtClean="0"/>
              <a:t>16</a:t>
            </a:fld>
            <a:endParaRPr lang="en-US"/>
          </a:p>
        </p:txBody>
      </p:sp>
    </p:spTree>
    <p:extLst>
      <p:ext uri="{BB962C8B-B14F-4D97-AF65-F5344CB8AC3E}">
        <p14:creationId xmlns:p14="http://schemas.microsoft.com/office/powerpoint/2010/main" val="3277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73B21-B7D8-381E-6974-452CE0841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1FF45-BA27-8A30-810B-100244109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1674E-7027-6121-DDD8-8A76821B6E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great tools available to help manage this process…</a:t>
            </a:r>
          </a:p>
          <a:p>
            <a:endParaRPr lang="en-US" dirty="0"/>
          </a:p>
        </p:txBody>
      </p:sp>
      <p:sp>
        <p:nvSpPr>
          <p:cNvPr id="4" name="Slide Number Placeholder 3">
            <a:extLst>
              <a:ext uri="{FF2B5EF4-FFF2-40B4-BE49-F238E27FC236}">
                <a16:creationId xmlns:a16="http://schemas.microsoft.com/office/drawing/2014/main" id="{5DC01763-17DB-90CE-6B8A-8259EE2A61C6}"/>
              </a:ext>
            </a:extLst>
          </p:cNvPr>
          <p:cNvSpPr>
            <a:spLocks noGrp="1"/>
          </p:cNvSpPr>
          <p:nvPr>
            <p:ph type="sldNum" sz="quarter" idx="5"/>
          </p:nvPr>
        </p:nvSpPr>
        <p:spPr/>
        <p:txBody>
          <a:bodyPr/>
          <a:lstStyle/>
          <a:p>
            <a:fld id="{3308875D-6B85-418E-A815-879704EEC0CC}" type="slidenum">
              <a:rPr lang="en-US" smtClean="0"/>
              <a:t>17</a:t>
            </a:fld>
            <a:endParaRPr lang="en-US"/>
          </a:p>
        </p:txBody>
      </p:sp>
    </p:spTree>
    <p:extLst>
      <p:ext uri="{BB962C8B-B14F-4D97-AF65-F5344CB8AC3E}">
        <p14:creationId xmlns:p14="http://schemas.microsoft.com/office/powerpoint/2010/main" val="75428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18</a:t>
            </a:fld>
            <a:endParaRPr lang="en-US"/>
          </a:p>
        </p:txBody>
      </p:sp>
    </p:spTree>
    <p:extLst>
      <p:ext uri="{BB962C8B-B14F-4D97-AF65-F5344CB8AC3E}">
        <p14:creationId xmlns:p14="http://schemas.microsoft.com/office/powerpoint/2010/main" val="759171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19</a:t>
            </a:fld>
            <a:endParaRPr lang="en-US"/>
          </a:p>
        </p:txBody>
      </p:sp>
    </p:spTree>
    <p:extLst>
      <p:ext uri="{BB962C8B-B14F-4D97-AF65-F5344CB8AC3E}">
        <p14:creationId xmlns:p14="http://schemas.microsoft.com/office/powerpoint/2010/main" val="268205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2</a:t>
            </a:fld>
            <a:endParaRPr lang="en-US"/>
          </a:p>
        </p:txBody>
      </p:sp>
    </p:spTree>
    <p:extLst>
      <p:ext uri="{BB962C8B-B14F-4D97-AF65-F5344CB8AC3E}">
        <p14:creationId xmlns:p14="http://schemas.microsoft.com/office/powerpoint/2010/main" val="348476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10336-0A0D-CFDC-8544-3C947C963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90E50-C147-F6FE-7E1C-C2EA5089F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9FB09-C895-FB39-2DDA-C474855722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EF3E93-1211-B9BA-4F5B-388898DD37EB}"/>
              </a:ext>
            </a:extLst>
          </p:cNvPr>
          <p:cNvSpPr>
            <a:spLocks noGrp="1"/>
          </p:cNvSpPr>
          <p:nvPr>
            <p:ph type="sldNum" sz="quarter" idx="5"/>
          </p:nvPr>
        </p:nvSpPr>
        <p:spPr/>
        <p:txBody>
          <a:bodyPr/>
          <a:lstStyle/>
          <a:p>
            <a:fld id="{3308875D-6B85-418E-A815-879704EEC0CC}" type="slidenum">
              <a:rPr lang="en-US" smtClean="0"/>
              <a:t>20</a:t>
            </a:fld>
            <a:endParaRPr lang="en-US"/>
          </a:p>
        </p:txBody>
      </p:sp>
    </p:spTree>
    <p:extLst>
      <p:ext uri="{BB962C8B-B14F-4D97-AF65-F5344CB8AC3E}">
        <p14:creationId xmlns:p14="http://schemas.microsoft.com/office/powerpoint/2010/main" val="3221474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FF22-163C-BAE6-7B09-F8C65C2E8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39374-4401-911A-AA5B-29E03AC8A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F6863-7D88-AC0F-CC4A-CCA1E39668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6BBB6D-43C3-9308-9900-5795C035598B}"/>
              </a:ext>
            </a:extLst>
          </p:cNvPr>
          <p:cNvSpPr>
            <a:spLocks noGrp="1"/>
          </p:cNvSpPr>
          <p:nvPr>
            <p:ph type="sldNum" sz="quarter" idx="5"/>
          </p:nvPr>
        </p:nvSpPr>
        <p:spPr/>
        <p:txBody>
          <a:bodyPr/>
          <a:lstStyle/>
          <a:p>
            <a:fld id="{3308875D-6B85-418E-A815-879704EEC0CC}" type="slidenum">
              <a:rPr lang="en-US" smtClean="0"/>
              <a:t>21</a:t>
            </a:fld>
            <a:endParaRPr lang="en-US"/>
          </a:p>
        </p:txBody>
      </p:sp>
    </p:spTree>
    <p:extLst>
      <p:ext uri="{BB962C8B-B14F-4D97-AF65-F5344CB8AC3E}">
        <p14:creationId xmlns:p14="http://schemas.microsoft.com/office/powerpoint/2010/main" val="1014048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02673-33DC-676A-2B06-3D7B774EC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DD323-01EC-4D31-DE92-AAB20E78B7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CDF52-39B5-8D23-7A34-DB227A1148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DBEBD8-11A9-84AC-3931-7474D4DE976B}"/>
              </a:ext>
            </a:extLst>
          </p:cNvPr>
          <p:cNvSpPr>
            <a:spLocks noGrp="1"/>
          </p:cNvSpPr>
          <p:nvPr>
            <p:ph type="sldNum" sz="quarter" idx="5"/>
          </p:nvPr>
        </p:nvSpPr>
        <p:spPr/>
        <p:txBody>
          <a:bodyPr/>
          <a:lstStyle/>
          <a:p>
            <a:fld id="{3308875D-6B85-418E-A815-879704EEC0CC}" type="slidenum">
              <a:rPr lang="en-US" smtClean="0"/>
              <a:t>22</a:t>
            </a:fld>
            <a:endParaRPr lang="en-US"/>
          </a:p>
        </p:txBody>
      </p:sp>
    </p:spTree>
    <p:extLst>
      <p:ext uri="{BB962C8B-B14F-4D97-AF65-F5344CB8AC3E}">
        <p14:creationId xmlns:p14="http://schemas.microsoft.com/office/powerpoint/2010/main" val="186688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07D0C-76A8-FFB6-180C-3BD04B721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32CA4-2FB7-9292-D741-EB84E4FE5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E046A-73EC-FD19-5CB1-981AC9C9D0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55C834-2695-D3EB-2210-24225C3DB2DB}"/>
              </a:ext>
            </a:extLst>
          </p:cNvPr>
          <p:cNvSpPr>
            <a:spLocks noGrp="1"/>
          </p:cNvSpPr>
          <p:nvPr>
            <p:ph type="sldNum" sz="quarter" idx="5"/>
          </p:nvPr>
        </p:nvSpPr>
        <p:spPr/>
        <p:txBody>
          <a:bodyPr/>
          <a:lstStyle/>
          <a:p>
            <a:fld id="{3308875D-6B85-418E-A815-879704EEC0CC}" type="slidenum">
              <a:rPr lang="en-US" smtClean="0"/>
              <a:t>23</a:t>
            </a:fld>
            <a:endParaRPr lang="en-US"/>
          </a:p>
        </p:txBody>
      </p:sp>
    </p:spTree>
    <p:extLst>
      <p:ext uri="{BB962C8B-B14F-4D97-AF65-F5344CB8AC3E}">
        <p14:creationId xmlns:p14="http://schemas.microsoft.com/office/powerpoint/2010/main" val="736261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2F5A0-2238-64F6-757C-872C5364E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35C90-7BC4-B7D3-8BFB-8D22BDB97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7D032-F3AD-8111-ABDF-6A0D7F7CB8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FA271D-E3CF-91D3-713A-96AB35250278}"/>
              </a:ext>
            </a:extLst>
          </p:cNvPr>
          <p:cNvSpPr>
            <a:spLocks noGrp="1"/>
          </p:cNvSpPr>
          <p:nvPr>
            <p:ph type="sldNum" sz="quarter" idx="5"/>
          </p:nvPr>
        </p:nvSpPr>
        <p:spPr/>
        <p:txBody>
          <a:bodyPr/>
          <a:lstStyle/>
          <a:p>
            <a:fld id="{3308875D-6B85-418E-A815-879704EEC0CC}" type="slidenum">
              <a:rPr lang="en-US" smtClean="0"/>
              <a:t>24</a:t>
            </a:fld>
            <a:endParaRPr lang="en-US"/>
          </a:p>
        </p:txBody>
      </p:sp>
    </p:spTree>
    <p:extLst>
      <p:ext uri="{BB962C8B-B14F-4D97-AF65-F5344CB8AC3E}">
        <p14:creationId xmlns:p14="http://schemas.microsoft.com/office/powerpoint/2010/main" val="4009953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A33A6-7971-15DA-282F-9ACB95635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04E50-8B51-125D-A130-1A70A1841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D61A6-E3A0-9E79-4650-0E381D328C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054F57-D50B-E783-FE57-BDC56EAA8B80}"/>
              </a:ext>
            </a:extLst>
          </p:cNvPr>
          <p:cNvSpPr>
            <a:spLocks noGrp="1"/>
          </p:cNvSpPr>
          <p:nvPr>
            <p:ph type="sldNum" sz="quarter" idx="5"/>
          </p:nvPr>
        </p:nvSpPr>
        <p:spPr/>
        <p:txBody>
          <a:bodyPr/>
          <a:lstStyle/>
          <a:p>
            <a:fld id="{3308875D-6B85-418E-A815-879704EEC0CC}" type="slidenum">
              <a:rPr lang="en-US" smtClean="0"/>
              <a:t>25</a:t>
            </a:fld>
            <a:endParaRPr lang="en-US"/>
          </a:p>
        </p:txBody>
      </p:sp>
    </p:spTree>
    <p:extLst>
      <p:ext uri="{BB962C8B-B14F-4D97-AF65-F5344CB8AC3E}">
        <p14:creationId xmlns:p14="http://schemas.microsoft.com/office/powerpoint/2010/main" val="981637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08875D-6B85-418E-A815-879704EEC0CC}" type="slidenum">
              <a:rPr lang="en-US" smtClean="0"/>
              <a:t>26</a:t>
            </a:fld>
            <a:endParaRPr lang="en-US"/>
          </a:p>
        </p:txBody>
      </p:sp>
    </p:spTree>
    <p:extLst>
      <p:ext uri="{BB962C8B-B14F-4D97-AF65-F5344CB8AC3E}">
        <p14:creationId xmlns:p14="http://schemas.microsoft.com/office/powerpoint/2010/main" val="2114913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27</a:t>
            </a:fld>
            <a:endParaRPr lang="en-US"/>
          </a:p>
        </p:txBody>
      </p:sp>
    </p:spTree>
    <p:extLst>
      <p:ext uri="{BB962C8B-B14F-4D97-AF65-F5344CB8AC3E}">
        <p14:creationId xmlns:p14="http://schemas.microsoft.com/office/powerpoint/2010/main" val="3248233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28</a:t>
            </a:fld>
            <a:endParaRPr lang="en-US"/>
          </a:p>
        </p:txBody>
      </p:sp>
    </p:spTree>
    <p:extLst>
      <p:ext uri="{BB962C8B-B14F-4D97-AF65-F5344CB8AC3E}">
        <p14:creationId xmlns:p14="http://schemas.microsoft.com/office/powerpoint/2010/main" val="3576704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29</a:t>
            </a:fld>
            <a:endParaRPr lang="en-US"/>
          </a:p>
        </p:txBody>
      </p:sp>
    </p:spTree>
    <p:extLst>
      <p:ext uri="{BB962C8B-B14F-4D97-AF65-F5344CB8AC3E}">
        <p14:creationId xmlns:p14="http://schemas.microsoft.com/office/powerpoint/2010/main" val="312030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3</a:t>
            </a:fld>
            <a:endParaRPr lang="en-US"/>
          </a:p>
        </p:txBody>
      </p:sp>
    </p:spTree>
    <p:extLst>
      <p:ext uri="{BB962C8B-B14F-4D97-AF65-F5344CB8AC3E}">
        <p14:creationId xmlns:p14="http://schemas.microsoft.com/office/powerpoint/2010/main" val="1903584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E3AA7-DBC2-0213-4E0B-6891FFF56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971E0-3120-5423-619E-0CCCD74C5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E58D7-B966-00E8-EFB1-92F117C7CD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5FA2AE-2F17-B78F-0253-8E393D92EC29}"/>
              </a:ext>
            </a:extLst>
          </p:cNvPr>
          <p:cNvSpPr>
            <a:spLocks noGrp="1"/>
          </p:cNvSpPr>
          <p:nvPr>
            <p:ph type="sldNum" sz="quarter" idx="5"/>
          </p:nvPr>
        </p:nvSpPr>
        <p:spPr/>
        <p:txBody>
          <a:bodyPr/>
          <a:lstStyle/>
          <a:p>
            <a:fld id="{3308875D-6B85-418E-A815-879704EEC0CC}" type="slidenum">
              <a:rPr lang="en-US" smtClean="0"/>
              <a:t>30</a:t>
            </a:fld>
            <a:endParaRPr lang="en-US"/>
          </a:p>
        </p:txBody>
      </p:sp>
    </p:spTree>
    <p:extLst>
      <p:ext uri="{BB962C8B-B14F-4D97-AF65-F5344CB8AC3E}">
        <p14:creationId xmlns:p14="http://schemas.microsoft.com/office/powerpoint/2010/main" val="3406593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8875D-6B85-418E-A815-879704EEC0CC}" type="slidenum">
              <a:rPr lang="en-US" smtClean="0"/>
              <a:t>31</a:t>
            </a:fld>
            <a:endParaRPr lang="en-US"/>
          </a:p>
        </p:txBody>
      </p:sp>
    </p:spTree>
    <p:extLst>
      <p:ext uri="{BB962C8B-B14F-4D97-AF65-F5344CB8AC3E}">
        <p14:creationId xmlns:p14="http://schemas.microsoft.com/office/powerpoint/2010/main" val="200762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32</a:t>
            </a:fld>
            <a:endParaRPr lang="en-US"/>
          </a:p>
        </p:txBody>
      </p:sp>
    </p:spTree>
    <p:extLst>
      <p:ext uri="{BB962C8B-B14F-4D97-AF65-F5344CB8AC3E}">
        <p14:creationId xmlns:p14="http://schemas.microsoft.com/office/powerpoint/2010/main" val="94957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4</a:t>
            </a:fld>
            <a:endParaRPr lang="en-US"/>
          </a:p>
        </p:txBody>
      </p:sp>
    </p:spTree>
    <p:extLst>
      <p:ext uri="{BB962C8B-B14F-4D97-AF65-F5344CB8AC3E}">
        <p14:creationId xmlns:p14="http://schemas.microsoft.com/office/powerpoint/2010/main" val="321881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dirty="0">
                <a:solidFill>
                  <a:srgbClr val="343434"/>
                </a:solidFill>
                <a:effectLst/>
                <a:latin typeface="SansRegular"/>
              </a:rPr>
              <a:t>Encourage Curiosity over Compliance</a:t>
            </a:r>
          </a:p>
          <a:p>
            <a:pPr marL="228600" indent="-228600">
              <a:buAutoNum type="arabicPeriod"/>
            </a:pPr>
            <a:r>
              <a:rPr lang="en-US" b="0" i="0" dirty="0">
                <a:solidFill>
                  <a:srgbClr val="343434"/>
                </a:solidFill>
                <a:effectLst/>
                <a:latin typeface="SansRegular"/>
              </a:rPr>
              <a:t>Redefine What Leadership Success Looks Like</a:t>
            </a:r>
          </a:p>
          <a:p>
            <a:pPr marL="228600" indent="-228600">
              <a:buAutoNum type="arabicPeriod"/>
            </a:pPr>
            <a:r>
              <a:rPr lang="en-US" b="0" i="0" dirty="0">
                <a:solidFill>
                  <a:srgbClr val="343434"/>
                </a:solidFill>
                <a:effectLst/>
                <a:latin typeface="SansRegular"/>
              </a:rPr>
              <a:t>Normalize Rest And Recovery For Leaders</a:t>
            </a:r>
          </a:p>
          <a:p>
            <a:pPr marL="228600" indent="-228600">
              <a:buAutoNum type="arabicPeriod"/>
            </a:pPr>
            <a:r>
              <a:rPr lang="en-US" b="0" i="0" dirty="0">
                <a:solidFill>
                  <a:srgbClr val="343434"/>
                </a:solidFill>
                <a:effectLst/>
                <a:latin typeface="SansRegular"/>
              </a:rPr>
              <a:t>Train Managers To Lead, Not Just Manage</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308875D-6B85-418E-A815-879704EEC0CC}" type="slidenum">
              <a:rPr lang="en-US" smtClean="0"/>
              <a:t>5</a:t>
            </a:fld>
            <a:endParaRPr lang="en-US"/>
          </a:p>
        </p:txBody>
      </p:sp>
    </p:spTree>
    <p:extLst>
      <p:ext uri="{BB962C8B-B14F-4D97-AF65-F5344CB8AC3E}">
        <p14:creationId xmlns:p14="http://schemas.microsoft.com/office/powerpoint/2010/main" val="245526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6</a:t>
            </a:fld>
            <a:endParaRPr lang="en-US"/>
          </a:p>
        </p:txBody>
      </p:sp>
    </p:spTree>
    <p:extLst>
      <p:ext uri="{BB962C8B-B14F-4D97-AF65-F5344CB8AC3E}">
        <p14:creationId xmlns:p14="http://schemas.microsoft.com/office/powerpoint/2010/main" val="133847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general trends – but it is important to keep in mind that your visitors will be comparing your Website to others they see in their Web travels.</a:t>
            </a:r>
          </a:p>
          <a:p>
            <a:endParaRPr lang="en-US" dirty="0"/>
          </a:p>
          <a:p>
            <a:r>
              <a:rPr lang="en-US" dirty="0"/>
              <a:t>Break out a couple of slides following this one with trend examples.  Perhaps cut to a few trends in action showing </a:t>
            </a:r>
            <a:r>
              <a:rPr lang="en-US" dirty="0" err="1"/>
              <a:t>SoftwareMage</a:t>
            </a:r>
            <a:r>
              <a:rPr lang="en-US" dirty="0"/>
              <a:t> and </a:t>
            </a:r>
            <a:r>
              <a:rPr lang="en-US" dirty="0" err="1"/>
              <a:t>MojoMiddleware</a:t>
            </a:r>
            <a:r>
              <a:rPr lang="en-US" dirty="0"/>
              <a:t> live.</a:t>
            </a:r>
          </a:p>
          <a:p>
            <a:endParaRPr lang="en-US" dirty="0"/>
          </a:p>
          <a:p>
            <a:endParaRPr lang="en-US" dirty="0"/>
          </a:p>
        </p:txBody>
      </p:sp>
      <p:sp>
        <p:nvSpPr>
          <p:cNvPr id="4" name="Slide Number Placeholder 3"/>
          <p:cNvSpPr>
            <a:spLocks noGrp="1"/>
          </p:cNvSpPr>
          <p:nvPr>
            <p:ph type="sldNum" sz="quarter" idx="5"/>
          </p:nvPr>
        </p:nvSpPr>
        <p:spPr/>
        <p:txBody>
          <a:bodyPr/>
          <a:lstStyle/>
          <a:p>
            <a:fld id="{3308875D-6B85-418E-A815-879704EEC0CC}" type="slidenum">
              <a:rPr lang="en-US" smtClean="0"/>
              <a:t>7</a:t>
            </a:fld>
            <a:endParaRPr lang="en-US"/>
          </a:p>
        </p:txBody>
      </p:sp>
    </p:spTree>
    <p:extLst>
      <p:ext uri="{BB962C8B-B14F-4D97-AF65-F5344CB8AC3E}">
        <p14:creationId xmlns:p14="http://schemas.microsoft.com/office/powerpoint/2010/main" val="245526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08875D-6B85-418E-A815-879704EEC0CC}" type="slidenum">
              <a:rPr lang="en-US" smtClean="0"/>
              <a:t>8</a:t>
            </a:fld>
            <a:endParaRPr lang="en-US"/>
          </a:p>
        </p:txBody>
      </p:sp>
    </p:spTree>
    <p:extLst>
      <p:ext uri="{BB962C8B-B14F-4D97-AF65-F5344CB8AC3E}">
        <p14:creationId xmlns:p14="http://schemas.microsoft.com/office/powerpoint/2010/main" val="363497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2845F-C1B8-0126-FCB7-A6A71CA6D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A4D01-3886-D484-DB94-057085246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45D00-6305-3FF3-88EB-80C2FD0413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A2AA9E-B04F-D8DC-F011-104A6CA69A81}"/>
              </a:ext>
            </a:extLst>
          </p:cNvPr>
          <p:cNvSpPr>
            <a:spLocks noGrp="1"/>
          </p:cNvSpPr>
          <p:nvPr>
            <p:ph type="sldNum" sz="quarter" idx="5"/>
          </p:nvPr>
        </p:nvSpPr>
        <p:spPr/>
        <p:txBody>
          <a:bodyPr/>
          <a:lstStyle/>
          <a:p>
            <a:fld id="{3308875D-6B85-418E-A815-879704EEC0CC}" type="slidenum">
              <a:rPr lang="en-US" smtClean="0"/>
              <a:t>9</a:t>
            </a:fld>
            <a:endParaRPr lang="en-US"/>
          </a:p>
        </p:txBody>
      </p:sp>
    </p:spTree>
    <p:extLst>
      <p:ext uri="{BB962C8B-B14F-4D97-AF65-F5344CB8AC3E}">
        <p14:creationId xmlns:p14="http://schemas.microsoft.com/office/powerpoint/2010/main" val="146942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5A46-1145-41E6-9B80-3617743843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AC462E-F8C3-4B56-9D65-151ADB6384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6836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E6BC-EC0E-462F-90C7-50658531F1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8C350-88EE-48AA-90E3-519D7B7333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67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2E6EFC-A299-4432-A14F-048CA0878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4C916-D46D-43CD-B252-0603A87F98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78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E64F-CD9C-473E-8A0E-684366FE3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302A4-5301-4049-B6AB-37601877E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17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E888-91D7-426A-A313-B7D933369F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BD39AB-8C65-4573-9331-8E14915CF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56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1084-B076-4D1F-92FA-CD9B541D4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8671D-5644-4D43-A4E3-7F39998FCF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9EAA5A-0932-449D-AFA6-1518B9AEC2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75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4C6D-2485-4868-9EFA-D973B7BB8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963524-59D4-4699-8E97-5AC8DF439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E95224-ACAC-4D2D-A3BC-71BCC300DE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87F2FF-2D2A-440D-A50D-F4CD8EFC8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1B8AE3-FD7A-4029-95A3-AF6636C9B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269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BF87-5C91-4B17-B13F-28386265E8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99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5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7800-A5C6-4957-9005-A80651A1C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70445C-B385-42C3-A715-93CCA47387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328652-6826-4F59-ADEA-7A260EA4A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596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DC3E-F866-49F7-82C4-E6D144116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A681DC-5AD3-4896-A9C1-D8425CB870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BDD4C-60AC-4BF1-AA10-CA89DB767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983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72A523-3CCE-433C-807F-1BB1ABE9771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632730E-8E07-4EB4-86D2-00A4E2E89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3CEA6-86E7-4135-9773-50CBE15D5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062FFE64-B6CF-49FD-94C7-E0DB7D0C0D76}"/>
              </a:ext>
            </a:extLst>
          </p:cNvPr>
          <p:cNvSpPr txBox="1">
            <a:spLocks/>
          </p:cNvSpPr>
          <p:nvPr userDrawn="1"/>
        </p:nvSpPr>
        <p:spPr>
          <a:xfrm>
            <a:off x="4038600" y="633491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Slide </a:t>
            </a:r>
            <a:fld id="{AEE81B43-ABD1-4EEF-8E47-4106114F163A}" type="slidenum">
              <a:rPr lang="en-US" smtClean="0"/>
              <a:t>‹#›</a:t>
            </a:fld>
            <a:r>
              <a:rPr lang="en-US" dirty="0"/>
              <a:t> - February 2025</a:t>
            </a:r>
          </a:p>
        </p:txBody>
      </p:sp>
      <p:sp>
        <p:nvSpPr>
          <p:cNvPr id="12" name="Footer Placeholder 4">
            <a:extLst>
              <a:ext uri="{FF2B5EF4-FFF2-40B4-BE49-F238E27FC236}">
                <a16:creationId xmlns:a16="http://schemas.microsoft.com/office/drawing/2014/main" id="{167D001C-3C58-4AC8-97BD-79782F07AD4E}"/>
              </a:ext>
            </a:extLst>
          </p:cNvPr>
          <p:cNvSpPr txBox="1">
            <a:spLocks/>
          </p:cNvSpPr>
          <p:nvPr userDrawn="1"/>
        </p:nvSpPr>
        <p:spPr>
          <a:xfrm>
            <a:off x="7370831" y="6334918"/>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Brought to you by</a:t>
            </a:r>
          </a:p>
        </p:txBody>
      </p:sp>
      <p:sp>
        <p:nvSpPr>
          <p:cNvPr id="13" name="Footer Placeholder 4">
            <a:extLst>
              <a:ext uri="{FF2B5EF4-FFF2-40B4-BE49-F238E27FC236}">
                <a16:creationId xmlns:a16="http://schemas.microsoft.com/office/drawing/2014/main" id="{DE108847-D887-4C50-9569-12E4F0B34C7D}"/>
              </a:ext>
            </a:extLst>
          </p:cNvPr>
          <p:cNvSpPr txBox="1">
            <a:spLocks/>
          </p:cNvSpPr>
          <p:nvPr userDrawn="1"/>
        </p:nvSpPr>
        <p:spPr>
          <a:xfrm>
            <a:off x="119045" y="633491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Copyright 2025 | The CIO Hour | 501Works LLC</a:t>
            </a:r>
          </a:p>
        </p:txBody>
      </p:sp>
    </p:spTree>
    <p:extLst>
      <p:ext uri="{BB962C8B-B14F-4D97-AF65-F5344CB8AC3E}">
        <p14:creationId xmlns:p14="http://schemas.microsoft.com/office/powerpoint/2010/main" val="75100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userway.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ccessib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faris@501works.com" TargetMode="External"/><Relationship Id="rId5" Type="http://schemas.openxmlformats.org/officeDocument/2006/relationships/hyperlink" Target="mailto:marquis@501works.com" TargetMode="Externa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theciohour.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reviewmyams.com/"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hyperlink" Target="http://www.501works.com/" TargetMode="External"/><Relationship Id="rId21" Type="http://schemas.microsoft.com/office/2007/relationships/hdphoto" Target="../media/hdphoto1.wdp"/><Relationship Id="rId7" Type="http://schemas.openxmlformats.org/officeDocument/2006/relationships/hyperlink" Target="http://www.softwaremage.com/" TargetMode="External"/><Relationship Id="rId12" Type="http://schemas.openxmlformats.org/officeDocument/2006/relationships/hyperlink" Target="https://501works.com/" TargetMode="External"/><Relationship Id="rId17" Type="http://schemas.openxmlformats.org/officeDocument/2006/relationships/image" Target="../media/image21.svg"/><Relationship Id="rId2" Type="http://schemas.openxmlformats.org/officeDocument/2006/relationships/notesSlide" Target="../notesSlides/notesSlide3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hyperlink" Target="https://mojomiddleware.com/" TargetMode="External"/><Relationship Id="rId15" Type="http://schemas.openxmlformats.org/officeDocument/2006/relationships/hyperlink" Target="mailto:marquis@501works.com" TargetMode="External"/><Relationship Id="rId10" Type="http://schemas.openxmlformats.org/officeDocument/2006/relationships/image" Target="../media/image16.png"/><Relationship Id="rId19" Type="http://schemas.openxmlformats.org/officeDocument/2006/relationships/image" Target="../media/image23.svg"/><Relationship Id="rId4" Type="http://schemas.openxmlformats.org/officeDocument/2006/relationships/image" Target="../media/image13.png"/><Relationship Id="rId9" Type="http://schemas.openxmlformats.org/officeDocument/2006/relationships/hyperlink" Target="https://www.theciohour.com/" TargetMode="External"/><Relationship Id="rId14" Type="http://schemas.openxmlformats.org/officeDocument/2006/relationships/image" Target="../media/image19.svg"/><Relationship Id="rId22" Type="http://schemas.openxmlformats.org/officeDocument/2006/relationships/hyperlink" Target="mailto:theCIOHour@501works.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theciohour.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theCIOHour@501work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m/news/articles/c5yv5976z9p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bcnews.com/tech/social-media/meta-ends-fact-checking-program-community-notes-x-rcna186468" TargetMode="External"/><Relationship Id="rId5" Type="http://schemas.openxmlformats.org/officeDocument/2006/relationships/hyperlink" Target="https://www.inc.com/jessica-stillman/3-things-science-learned-about-emotional-intelligence-this-year-that-will-make-you-more-successful-2025/91101255" TargetMode="External"/><Relationship Id="rId4" Type="http://schemas.openxmlformats.org/officeDocument/2006/relationships/hyperlink" Target="https://www.forbes.com/sites/dbloom/2025/01/03/broadband-net-neutrality-price-controls-dead-after-court-rul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lementor.com/blog/2025-web-design-trends-best-practi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AE7D-9FB9-4B62-B0C1-79B7A26D05BE}"/>
              </a:ext>
            </a:extLst>
          </p:cNvPr>
          <p:cNvSpPr>
            <a:spLocks noGrp="1"/>
          </p:cNvSpPr>
          <p:nvPr>
            <p:ph type="ctrTitle"/>
          </p:nvPr>
        </p:nvSpPr>
        <p:spPr>
          <a:xfrm>
            <a:off x="1524000" y="431483"/>
            <a:ext cx="9144000" cy="3702186"/>
          </a:xfrm>
        </p:spPr>
        <p:txBody>
          <a:bodyPr>
            <a:normAutofit/>
          </a:bodyPr>
          <a:lstStyle/>
          <a:p>
            <a:r>
              <a:rPr lang="en-US" b="1" dirty="0">
                <a:solidFill>
                  <a:srgbClr val="F47F42"/>
                </a:solidFill>
              </a:rPr>
              <a:t>Welcome to the CIO Hour!</a:t>
            </a:r>
            <a:br>
              <a:rPr lang="en-US" b="1" dirty="0">
                <a:solidFill>
                  <a:srgbClr val="F47F42"/>
                </a:solidFill>
              </a:rPr>
            </a:br>
            <a:r>
              <a:rPr lang="en-US" sz="3200" b="1" dirty="0"/>
              <a:t>February 2025</a:t>
            </a:r>
            <a:br>
              <a:rPr lang="en-US" sz="3600" b="1" dirty="0"/>
            </a:br>
            <a:br>
              <a:rPr lang="en-US" sz="3600" b="1" dirty="0"/>
            </a:br>
            <a:endParaRPr lang="en-US" b="1" dirty="0"/>
          </a:p>
        </p:txBody>
      </p:sp>
      <p:sp>
        <p:nvSpPr>
          <p:cNvPr id="3" name="Title 1">
            <a:extLst>
              <a:ext uri="{FF2B5EF4-FFF2-40B4-BE49-F238E27FC236}">
                <a16:creationId xmlns:a16="http://schemas.microsoft.com/office/drawing/2014/main" id="{2C83030A-FA4A-40B0-8AE5-70941E83F1F3}"/>
              </a:ext>
            </a:extLst>
          </p:cNvPr>
          <p:cNvSpPr txBox="1">
            <a:spLocks/>
          </p:cNvSpPr>
          <p:nvPr/>
        </p:nvSpPr>
        <p:spPr>
          <a:xfrm>
            <a:off x="1524000" y="2282576"/>
            <a:ext cx="9144000" cy="1727531"/>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b="1" dirty="0">
                <a:solidFill>
                  <a:srgbClr val="F47F42"/>
                </a:solidFill>
              </a:rPr>
            </a:br>
            <a:r>
              <a:rPr lang="en-US" sz="8000" b="1" dirty="0"/>
              <a:t>Up Your Web Game in 2025</a:t>
            </a:r>
            <a:endParaRPr lang="en-US" sz="5300" b="1" dirty="0">
              <a:solidFill>
                <a:schemeClr val="accent5">
                  <a:lumMod val="75000"/>
                </a:schemeClr>
              </a:solidFill>
            </a:endParaRPr>
          </a:p>
        </p:txBody>
      </p:sp>
    </p:spTree>
    <p:extLst>
      <p:ext uri="{BB962C8B-B14F-4D97-AF65-F5344CB8AC3E}">
        <p14:creationId xmlns:p14="http://schemas.microsoft.com/office/powerpoint/2010/main" val="407113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DB1FB-0394-5396-4AA6-C3481F554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7FA5F-68C4-DC61-BCDC-DDA0D58CD6A8}"/>
              </a:ext>
            </a:extLst>
          </p:cNvPr>
          <p:cNvSpPr>
            <a:spLocks noGrp="1"/>
          </p:cNvSpPr>
          <p:nvPr>
            <p:ph type="title"/>
          </p:nvPr>
        </p:nvSpPr>
        <p:spPr>
          <a:xfrm>
            <a:off x="418011" y="880844"/>
            <a:ext cx="11355977" cy="809844"/>
          </a:xfrm>
        </p:spPr>
        <p:txBody>
          <a:bodyPr>
            <a:normAutofit/>
          </a:bodyPr>
          <a:lstStyle/>
          <a:p>
            <a:r>
              <a:rPr lang="en-US" b="1" dirty="0"/>
              <a:t>Get to the point… quickly!</a:t>
            </a:r>
          </a:p>
        </p:txBody>
      </p:sp>
      <p:sp>
        <p:nvSpPr>
          <p:cNvPr id="3" name="Content Placeholder 2">
            <a:extLst>
              <a:ext uri="{FF2B5EF4-FFF2-40B4-BE49-F238E27FC236}">
                <a16:creationId xmlns:a16="http://schemas.microsoft.com/office/drawing/2014/main" id="{C5D60273-ABF1-0DB7-7725-E3051C1146D0}"/>
              </a:ext>
            </a:extLst>
          </p:cNvPr>
          <p:cNvSpPr>
            <a:spLocks noGrp="1"/>
          </p:cNvSpPr>
          <p:nvPr>
            <p:ph idx="1"/>
          </p:nvPr>
        </p:nvSpPr>
        <p:spPr>
          <a:xfrm>
            <a:off x="838200" y="1690688"/>
            <a:ext cx="10515600" cy="4137356"/>
          </a:xfrm>
        </p:spPr>
        <p:txBody>
          <a:bodyPr>
            <a:normAutofit fontScale="92500" lnSpcReduction="10000"/>
          </a:bodyPr>
          <a:lstStyle/>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We all have pretty short attention spans</a:t>
            </a:r>
          </a:p>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Micro-interactions can engage the audience</a:t>
            </a:r>
          </a:p>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Promote the messages that are most important</a:t>
            </a:r>
          </a:p>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Target getting people to where they belong over specific design elements – you will never please everyone with a design</a:t>
            </a:r>
          </a:p>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Even items like menus can offer opportunity to grab the user’s attention</a:t>
            </a:r>
          </a:p>
          <a:p>
            <a:pPr marL="514350" indent="-514350">
              <a:buFont typeface="+mj-lt"/>
              <a:buAutoNum type="arabicPeriod"/>
            </a:pPr>
            <a:endParaRPr lang="en-US" sz="32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91766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0E9A-94B9-59BF-6329-C33BDB34B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DFEF3-176D-96A8-BFA0-E4D02D8AE54A}"/>
              </a:ext>
            </a:extLst>
          </p:cNvPr>
          <p:cNvSpPr>
            <a:spLocks noGrp="1"/>
          </p:cNvSpPr>
          <p:nvPr>
            <p:ph type="title"/>
          </p:nvPr>
        </p:nvSpPr>
        <p:spPr>
          <a:xfrm>
            <a:off x="418011" y="880844"/>
            <a:ext cx="11355977" cy="809844"/>
          </a:xfrm>
        </p:spPr>
        <p:txBody>
          <a:bodyPr>
            <a:normAutofit/>
          </a:bodyPr>
          <a:lstStyle/>
          <a:p>
            <a:r>
              <a:rPr lang="en-US" b="1" dirty="0"/>
              <a:t>Mega Menu Examples</a:t>
            </a:r>
          </a:p>
        </p:txBody>
      </p:sp>
      <p:sp>
        <p:nvSpPr>
          <p:cNvPr id="3" name="Content Placeholder 2">
            <a:extLst>
              <a:ext uri="{FF2B5EF4-FFF2-40B4-BE49-F238E27FC236}">
                <a16:creationId xmlns:a16="http://schemas.microsoft.com/office/drawing/2014/main" id="{5F26FD89-D7F4-DDCD-DEC6-07DBD3CAA074}"/>
              </a:ext>
            </a:extLst>
          </p:cNvPr>
          <p:cNvSpPr>
            <a:spLocks noGrp="1"/>
          </p:cNvSpPr>
          <p:nvPr>
            <p:ph idx="1"/>
          </p:nvPr>
        </p:nvSpPr>
        <p:spPr>
          <a:xfrm>
            <a:off x="838200" y="1690688"/>
            <a:ext cx="10515600" cy="1152996"/>
          </a:xfrm>
        </p:spPr>
        <p:txBody>
          <a:bodyPr>
            <a:normAutofit/>
          </a:bodyPr>
          <a:lstStyle/>
          <a:p>
            <a:pPr marL="514350" indent="-514350">
              <a:buFont typeface="+mj-lt"/>
              <a:buAutoNum type="arabicPeriod"/>
            </a:pPr>
            <a:endParaRPr lang="en-US" sz="3200"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5" name="Picture 4">
            <a:extLst>
              <a:ext uri="{FF2B5EF4-FFF2-40B4-BE49-F238E27FC236}">
                <a16:creationId xmlns:a16="http://schemas.microsoft.com/office/drawing/2014/main" id="{F5243290-677E-D778-6B10-93AD23F1B5F5}"/>
              </a:ext>
            </a:extLst>
          </p:cNvPr>
          <p:cNvPicPr>
            <a:picLocks noChangeAspect="1"/>
          </p:cNvPicPr>
          <p:nvPr/>
        </p:nvPicPr>
        <p:blipFill>
          <a:blip r:embed="rId3"/>
          <a:stretch>
            <a:fillRect/>
          </a:stretch>
        </p:blipFill>
        <p:spPr>
          <a:xfrm>
            <a:off x="542611" y="1690688"/>
            <a:ext cx="7036775" cy="2874837"/>
          </a:xfrm>
          <a:prstGeom prst="rect">
            <a:avLst/>
          </a:prstGeom>
        </p:spPr>
      </p:pic>
      <p:pic>
        <p:nvPicPr>
          <p:cNvPr id="7" name="Picture 6">
            <a:extLst>
              <a:ext uri="{FF2B5EF4-FFF2-40B4-BE49-F238E27FC236}">
                <a16:creationId xmlns:a16="http://schemas.microsoft.com/office/drawing/2014/main" id="{766A4426-AD00-0727-6A16-D5DFEA48366A}"/>
              </a:ext>
            </a:extLst>
          </p:cNvPr>
          <p:cNvPicPr>
            <a:picLocks noChangeAspect="1"/>
          </p:cNvPicPr>
          <p:nvPr/>
        </p:nvPicPr>
        <p:blipFill>
          <a:blip r:embed="rId4"/>
          <a:stretch>
            <a:fillRect/>
          </a:stretch>
        </p:blipFill>
        <p:spPr>
          <a:xfrm>
            <a:off x="4876800" y="3749621"/>
            <a:ext cx="6772589" cy="2020926"/>
          </a:xfrm>
          <a:prstGeom prst="rect">
            <a:avLst/>
          </a:prstGeom>
        </p:spPr>
      </p:pic>
    </p:spTree>
    <p:extLst>
      <p:ext uri="{BB962C8B-B14F-4D97-AF65-F5344CB8AC3E}">
        <p14:creationId xmlns:p14="http://schemas.microsoft.com/office/powerpoint/2010/main" val="247336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D448-FB73-2750-FD3E-50ABE9B84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84C11-AB39-436B-E95D-9301D456949E}"/>
              </a:ext>
            </a:extLst>
          </p:cNvPr>
          <p:cNvSpPr>
            <a:spLocks noGrp="1"/>
          </p:cNvSpPr>
          <p:nvPr>
            <p:ph type="ctrTitle"/>
          </p:nvPr>
        </p:nvSpPr>
        <p:spPr>
          <a:xfrm>
            <a:off x="612949" y="2974946"/>
            <a:ext cx="11173767" cy="908108"/>
          </a:xfrm>
        </p:spPr>
        <p:txBody>
          <a:bodyPr>
            <a:normAutofit fontScale="90000"/>
          </a:bodyPr>
          <a:lstStyle/>
          <a:p>
            <a:r>
              <a:rPr lang="en-US" b="1" dirty="0"/>
              <a:t>Where do you find good images to use?  What about using member images?</a:t>
            </a:r>
          </a:p>
        </p:txBody>
      </p:sp>
    </p:spTree>
    <p:extLst>
      <p:ext uri="{BB962C8B-B14F-4D97-AF65-F5344CB8AC3E}">
        <p14:creationId xmlns:p14="http://schemas.microsoft.com/office/powerpoint/2010/main" val="196491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418011" y="880844"/>
            <a:ext cx="11355977" cy="809844"/>
          </a:xfrm>
        </p:spPr>
        <p:txBody>
          <a:bodyPr>
            <a:normAutofit/>
          </a:bodyPr>
          <a:lstStyle/>
          <a:p>
            <a:r>
              <a:rPr lang="en-US" b="1" dirty="0"/>
              <a:t>Finding good images is easier than you think…</a:t>
            </a:r>
          </a:p>
        </p:txBody>
      </p:sp>
      <p:sp>
        <p:nvSpPr>
          <p:cNvPr id="3" name="Content Placeholder 2">
            <a:extLst>
              <a:ext uri="{FF2B5EF4-FFF2-40B4-BE49-F238E27FC236}">
                <a16:creationId xmlns:a16="http://schemas.microsoft.com/office/drawing/2014/main" id="{7AD08227-905E-46BC-9D0A-1FA00FD1814F}"/>
              </a:ext>
            </a:extLst>
          </p:cNvPr>
          <p:cNvSpPr>
            <a:spLocks noGrp="1"/>
          </p:cNvSpPr>
          <p:nvPr>
            <p:ph idx="1"/>
          </p:nvPr>
        </p:nvSpPr>
        <p:spPr>
          <a:xfrm>
            <a:off x="838200" y="1690688"/>
            <a:ext cx="10515600" cy="4351338"/>
          </a:xfrm>
        </p:spPr>
        <p:txBody>
          <a:bodyPr>
            <a:normAutofit fontScale="92500" lnSpcReduction="20000"/>
          </a:bodyPr>
          <a:lstStyle/>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Sites like iStock, </a:t>
            </a:r>
            <a:r>
              <a:rPr lang="en-US" sz="3600" dirty="0" err="1">
                <a:latin typeface="Calibri" panose="020F0502020204030204" pitchFamily="34" charset="0"/>
                <a:ea typeface="Calibri" panose="020F0502020204030204" pitchFamily="34" charset="0"/>
                <a:cs typeface="Times New Roman" panose="02020603050405020304" pitchFamily="18" charset="0"/>
              </a:rPr>
              <a:t>ShutterStock</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err="1">
                <a:latin typeface="Calibri" panose="020F0502020204030204" pitchFamily="34" charset="0"/>
                <a:ea typeface="Calibri" panose="020F0502020204030204" pitchFamily="34" charset="0"/>
                <a:cs typeface="Times New Roman" panose="02020603050405020304" pitchFamily="18" charset="0"/>
              </a:rPr>
              <a:t>Envato</a:t>
            </a:r>
            <a:r>
              <a:rPr lang="en-US" sz="3600" dirty="0">
                <a:latin typeface="Calibri" panose="020F0502020204030204" pitchFamily="34" charset="0"/>
                <a:ea typeface="Calibri" panose="020F0502020204030204" pitchFamily="34" charset="0"/>
                <a:cs typeface="Times New Roman" panose="02020603050405020304" pitchFamily="18" charset="0"/>
              </a:rPr>
              <a:t>, and Pond5 offer tons of options.</a:t>
            </a:r>
          </a:p>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Font Awesome is great for iconography.</a:t>
            </a:r>
          </a:p>
          <a:p>
            <a:pPr lvl="1">
              <a:lnSpc>
                <a:spcPct val="107000"/>
              </a:lnSpc>
              <a:spcBef>
                <a:spcPts val="0"/>
              </a:spcBef>
            </a:pPr>
            <a:r>
              <a:rPr lang="en-US" sz="3600" dirty="0" err="1">
                <a:latin typeface="Calibri" panose="020F0502020204030204" pitchFamily="34" charset="0"/>
                <a:ea typeface="Calibri" panose="020F0502020204030204" pitchFamily="34" charset="0"/>
                <a:cs typeface="Times New Roman" panose="02020603050405020304" pitchFamily="18" charset="0"/>
              </a:rPr>
              <a:t>Pexels</a:t>
            </a:r>
            <a:r>
              <a:rPr lang="en-US" sz="3600" dirty="0">
                <a:latin typeface="Calibri" panose="020F0502020204030204" pitchFamily="34" charset="0"/>
                <a:ea typeface="Calibri" panose="020F0502020204030204" pitchFamily="34" charset="0"/>
                <a:cs typeface="Times New Roman" panose="02020603050405020304" pitchFamily="18" charset="0"/>
              </a:rPr>
              <a:t> and </a:t>
            </a:r>
            <a:r>
              <a:rPr lang="en-US" sz="3600" dirty="0" err="1">
                <a:latin typeface="Calibri" panose="020F0502020204030204" pitchFamily="34" charset="0"/>
                <a:ea typeface="Calibri" panose="020F0502020204030204" pitchFamily="34" charset="0"/>
                <a:cs typeface="Times New Roman" panose="02020603050405020304" pitchFamily="18" charset="0"/>
              </a:rPr>
              <a:t>Pixabay</a:t>
            </a:r>
            <a:r>
              <a:rPr lang="en-US" sz="3600" dirty="0">
                <a:latin typeface="Calibri" panose="020F0502020204030204" pitchFamily="34" charset="0"/>
                <a:ea typeface="Calibri" panose="020F0502020204030204" pitchFamily="34" charset="0"/>
                <a:cs typeface="Times New Roman" panose="02020603050405020304" pitchFamily="18" charset="0"/>
              </a:rPr>
              <a:t> have free images.</a:t>
            </a:r>
          </a:p>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Avoid the Google Search trap.</a:t>
            </a:r>
          </a:p>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Subscriptions to some of these sites can save you even more money if you use them a lot.</a:t>
            </a:r>
          </a:p>
          <a:p>
            <a:pPr lvl="1">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Remember to get full releases (including digital rights) if you are going to use member images.</a:t>
            </a:r>
          </a:p>
          <a:p>
            <a:pPr lvl="1">
              <a:lnSpc>
                <a:spcPct val="107000"/>
              </a:lnSpc>
              <a:spcBef>
                <a:spcPts val="0"/>
              </a:spcBef>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32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84091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AE7D-9FB9-4B62-B0C1-79B7A26D05BE}"/>
              </a:ext>
            </a:extLst>
          </p:cNvPr>
          <p:cNvSpPr>
            <a:spLocks noGrp="1"/>
          </p:cNvSpPr>
          <p:nvPr>
            <p:ph type="ctrTitle"/>
          </p:nvPr>
        </p:nvSpPr>
        <p:spPr>
          <a:xfrm>
            <a:off x="971005" y="2727037"/>
            <a:ext cx="10249989" cy="908108"/>
          </a:xfrm>
        </p:spPr>
        <p:txBody>
          <a:bodyPr>
            <a:normAutofit fontScale="90000"/>
          </a:bodyPr>
          <a:lstStyle/>
          <a:p>
            <a:br>
              <a:rPr lang="en-US" sz="5000" b="1" dirty="0"/>
            </a:br>
            <a:r>
              <a:rPr lang="en-US" sz="5000" b="1" dirty="0"/>
              <a:t>Any tips for handling video?</a:t>
            </a:r>
          </a:p>
        </p:txBody>
      </p:sp>
    </p:spTree>
    <p:extLst>
      <p:ext uri="{BB962C8B-B14F-4D97-AF65-F5344CB8AC3E}">
        <p14:creationId xmlns:p14="http://schemas.microsoft.com/office/powerpoint/2010/main" val="201642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838200" y="880844"/>
            <a:ext cx="10515600" cy="809844"/>
          </a:xfrm>
        </p:spPr>
        <p:txBody>
          <a:bodyPr/>
          <a:lstStyle/>
          <a:p>
            <a:r>
              <a:rPr lang="en-US" b="1" dirty="0"/>
              <a:t>Video done right…</a:t>
            </a:r>
          </a:p>
        </p:txBody>
      </p:sp>
      <p:sp>
        <p:nvSpPr>
          <p:cNvPr id="3" name="Content Placeholder 2">
            <a:extLst>
              <a:ext uri="{FF2B5EF4-FFF2-40B4-BE49-F238E27FC236}">
                <a16:creationId xmlns:a16="http://schemas.microsoft.com/office/drawing/2014/main" id="{7AD08227-905E-46BC-9D0A-1FA00FD1814F}"/>
              </a:ext>
            </a:extLst>
          </p:cNvPr>
          <p:cNvSpPr>
            <a:spLocks noGrp="1"/>
          </p:cNvSpPr>
          <p:nvPr>
            <p:ph idx="1"/>
          </p:nvPr>
        </p:nvSpPr>
        <p:spPr>
          <a:xfrm>
            <a:off x="1581149" y="1690688"/>
            <a:ext cx="9772651" cy="4351338"/>
          </a:xfrm>
        </p:spPr>
        <p:txBody>
          <a:bodyPr>
            <a:normAutofit/>
          </a:bodyPr>
          <a:lstStyle/>
          <a:p>
            <a:pPr>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Video really is a special type of content because it can be VERY bandwidth intensive.</a:t>
            </a:r>
          </a:p>
          <a:p>
            <a:pPr>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Host it right (YouTube or Vimeo) because they do the streaming work for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Include fallback images because video done wrong can ruin your user experience.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32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17504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69B8F-6273-C7C7-90C9-DEBA78729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5239A-7955-A774-1049-630B23E651E2}"/>
              </a:ext>
            </a:extLst>
          </p:cNvPr>
          <p:cNvSpPr>
            <a:spLocks noGrp="1"/>
          </p:cNvSpPr>
          <p:nvPr>
            <p:ph type="ctrTitle"/>
          </p:nvPr>
        </p:nvSpPr>
        <p:spPr>
          <a:xfrm>
            <a:off x="971005" y="2727037"/>
            <a:ext cx="10249989" cy="908108"/>
          </a:xfrm>
        </p:spPr>
        <p:txBody>
          <a:bodyPr>
            <a:normAutofit fontScale="90000"/>
          </a:bodyPr>
          <a:lstStyle/>
          <a:p>
            <a:br>
              <a:rPr lang="en-US" sz="5000" b="1" dirty="0"/>
            </a:br>
            <a:r>
              <a:rPr lang="en-US" sz="5000" b="1" dirty="0"/>
              <a:t>How about using AI for images and video?</a:t>
            </a:r>
          </a:p>
        </p:txBody>
      </p:sp>
    </p:spTree>
    <p:extLst>
      <p:ext uri="{BB962C8B-B14F-4D97-AF65-F5344CB8AC3E}">
        <p14:creationId xmlns:p14="http://schemas.microsoft.com/office/powerpoint/2010/main" val="49413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4CB48-5FBD-76A2-16CF-EADD5E45E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DB746-1F8E-EB89-B48E-A710A945A518}"/>
              </a:ext>
            </a:extLst>
          </p:cNvPr>
          <p:cNvSpPr>
            <a:spLocks noGrp="1"/>
          </p:cNvSpPr>
          <p:nvPr>
            <p:ph type="title"/>
          </p:nvPr>
        </p:nvSpPr>
        <p:spPr>
          <a:xfrm>
            <a:off x="838200" y="880844"/>
            <a:ext cx="10515600" cy="809844"/>
          </a:xfrm>
        </p:spPr>
        <p:txBody>
          <a:bodyPr/>
          <a:lstStyle/>
          <a:p>
            <a:r>
              <a:rPr lang="en-US" b="1" dirty="0"/>
              <a:t>AI can be a powerful tool to enhance content.</a:t>
            </a:r>
          </a:p>
        </p:txBody>
      </p:sp>
      <p:sp>
        <p:nvSpPr>
          <p:cNvPr id="3" name="Content Placeholder 2">
            <a:extLst>
              <a:ext uri="{FF2B5EF4-FFF2-40B4-BE49-F238E27FC236}">
                <a16:creationId xmlns:a16="http://schemas.microsoft.com/office/drawing/2014/main" id="{30142EB3-1BA5-EFE0-26CE-80F50078F557}"/>
              </a:ext>
            </a:extLst>
          </p:cNvPr>
          <p:cNvSpPr>
            <a:spLocks noGrp="1"/>
          </p:cNvSpPr>
          <p:nvPr>
            <p:ph idx="1"/>
          </p:nvPr>
        </p:nvSpPr>
        <p:spPr>
          <a:xfrm>
            <a:off x="838200" y="1690689"/>
            <a:ext cx="5582866" cy="3550270"/>
          </a:xfrm>
        </p:spPr>
        <p:txBody>
          <a:bodyPr>
            <a:normAutofit lnSpcReduction="10000"/>
          </a:bodyPr>
          <a:lstStyle/>
          <a:p>
            <a:pPr>
              <a:lnSpc>
                <a:spcPct val="107000"/>
              </a:lnSpc>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A lot of tools like Canva have AI components (and stock libraries).</a:t>
            </a:r>
          </a:p>
          <a:p>
            <a:pPr>
              <a:lnSpc>
                <a:spcPct val="107000"/>
              </a:lnSpc>
              <a:spcBef>
                <a:spcPts val="0"/>
              </a:spcBef>
            </a:pPr>
            <a:r>
              <a:rPr lang="en-US" sz="3200" dirty="0">
                <a:effectLst/>
                <a:latin typeface="Calibri" panose="020F0502020204030204" pitchFamily="34" charset="0"/>
                <a:ea typeface="Calibri" panose="020F0502020204030204" pitchFamily="34" charset="0"/>
                <a:cs typeface="Times New Roman" panose="02020603050405020304" pitchFamily="18" charset="0"/>
              </a:rPr>
              <a:t>Unleash your imagination (for this we used early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MidJourney</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Look at services like Claud for private content enhancement.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3200"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4" name="Picture 3">
            <a:extLst>
              <a:ext uri="{FF2B5EF4-FFF2-40B4-BE49-F238E27FC236}">
                <a16:creationId xmlns:a16="http://schemas.microsoft.com/office/drawing/2014/main" id="{635308D3-FF50-0544-66AA-1E2471958B87}"/>
              </a:ext>
            </a:extLst>
          </p:cNvPr>
          <p:cNvPicPr>
            <a:picLocks noChangeAspect="1"/>
          </p:cNvPicPr>
          <p:nvPr/>
        </p:nvPicPr>
        <p:blipFill rotWithShape="1">
          <a:blip r:embed="rId3">
            <a:extLst>
              <a:ext uri="{28A0092B-C50C-407E-A947-70E740481C1C}">
                <a14:useLocalDpi xmlns:a14="http://schemas.microsoft.com/office/drawing/2010/main" val="0"/>
              </a:ext>
            </a:extLst>
          </a:blip>
          <a:srcRect l="11347" r="11347"/>
          <a:stretch/>
        </p:blipFill>
        <p:spPr>
          <a:xfrm>
            <a:off x="6551526" y="1790165"/>
            <a:ext cx="4994030" cy="3550271"/>
          </a:xfrm>
          <a:prstGeom prst="rect">
            <a:avLst/>
          </a:prstGeom>
          <a:effectLst>
            <a:softEdge rad="63500"/>
          </a:effectLst>
        </p:spPr>
      </p:pic>
    </p:spTree>
    <p:extLst>
      <p:ext uri="{BB962C8B-B14F-4D97-AF65-F5344CB8AC3E}">
        <p14:creationId xmlns:p14="http://schemas.microsoft.com/office/powerpoint/2010/main" val="3737192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AE7D-9FB9-4B62-B0C1-79B7A26D05BE}"/>
              </a:ext>
            </a:extLst>
          </p:cNvPr>
          <p:cNvSpPr>
            <a:spLocks noGrp="1"/>
          </p:cNvSpPr>
          <p:nvPr>
            <p:ph type="ctrTitle"/>
          </p:nvPr>
        </p:nvSpPr>
        <p:spPr>
          <a:xfrm>
            <a:off x="971005" y="2974946"/>
            <a:ext cx="10249989" cy="908108"/>
          </a:xfrm>
        </p:spPr>
        <p:txBody>
          <a:bodyPr>
            <a:normAutofit/>
          </a:bodyPr>
          <a:lstStyle/>
          <a:p>
            <a:r>
              <a:rPr lang="en-US" sz="5000" b="1" dirty="0"/>
              <a:t>How do you handle accessibility issues?</a:t>
            </a:r>
          </a:p>
        </p:txBody>
      </p:sp>
    </p:spTree>
    <p:extLst>
      <p:ext uri="{BB962C8B-B14F-4D97-AF65-F5344CB8AC3E}">
        <p14:creationId xmlns:p14="http://schemas.microsoft.com/office/powerpoint/2010/main" val="119438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838200" y="880844"/>
            <a:ext cx="10515600" cy="809844"/>
          </a:xfrm>
        </p:spPr>
        <p:txBody>
          <a:bodyPr/>
          <a:lstStyle/>
          <a:p>
            <a:r>
              <a:rPr lang="en-US" b="1" dirty="0"/>
              <a:t>Accessibility demystified…</a:t>
            </a:r>
          </a:p>
        </p:txBody>
      </p:sp>
      <p:sp>
        <p:nvSpPr>
          <p:cNvPr id="3" name="Content Placeholder 2">
            <a:extLst>
              <a:ext uri="{FF2B5EF4-FFF2-40B4-BE49-F238E27FC236}">
                <a16:creationId xmlns:a16="http://schemas.microsoft.com/office/drawing/2014/main" id="{7AD08227-905E-46BC-9D0A-1FA00FD1814F}"/>
              </a:ext>
            </a:extLst>
          </p:cNvPr>
          <p:cNvSpPr>
            <a:spLocks noGrp="1"/>
          </p:cNvSpPr>
          <p:nvPr>
            <p:ph idx="1"/>
          </p:nvPr>
        </p:nvSpPr>
        <p:spPr>
          <a:xfrm>
            <a:off x="1034980" y="1690688"/>
            <a:ext cx="10890320" cy="4351338"/>
          </a:xfrm>
        </p:spPr>
        <p:txBody>
          <a:bodyPr>
            <a:normAutofit/>
          </a:bodyPr>
          <a:lstStyle/>
          <a:p>
            <a:r>
              <a:rPr lang="en-US" sz="3200" dirty="0"/>
              <a:t>Start with accessibility first!  WCAG Guidelines</a:t>
            </a:r>
          </a:p>
          <a:p>
            <a:r>
              <a:rPr lang="en-US" sz="3200" dirty="0"/>
              <a:t>It is important to be inclusive and that starts with accessibility.</a:t>
            </a:r>
          </a:p>
          <a:p>
            <a:r>
              <a:rPr lang="en-US" sz="3200" dirty="0"/>
              <a:t>Up to 10% or more of users may need an accommodation.</a:t>
            </a:r>
          </a:p>
          <a:p>
            <a:r>
              <a:rPr lang="en-US" sz="3200" dirty="0"/>
              <a:t>There are tools to help evaluate your accessibility like </a:t>
            </a:r>
            <a:r>
              <a:rPr lang="en-US" sz="3200" dirty="0" err="1"/>
              <a:t>UserWay</a:t>
            </a:r>
            <a:r>
              <a:rPr lang="en-US" sz="3200" dirty="0"/>
              <a:t> (</a:t>
            </a:r>
            <a:r>
              <a:rPr lang="en-US" sz="3200" dirty="0">
                <a:hlinkClick r:id="rId3"/>
              </a:rPr>
              <a:t>https://userway.org/</a:t>
            </a:r>
            <a:r>
              <a:rPr lang="en-US" sz="3200" dirty="0"/>
              <a:t>) and </a:t>
            </a:r>
            <a:r>
              <a:rPr lang="en-US" sz="3200" dirty="0" err="1"/>
              <a:t>Accessibe</a:t>
            </a:r>
            <a:r>
              <a:rPr lang="en-US" sz="3200" dirty="0"/>
              <a:t> (</a:t>
            </a:r>
            <a:r>
              <a:rPr lang="en-US" sz="3200" dirty="0">
                <a:hlinkClick r:id="rId4"/>
              </a:rPr>
              <a:t>https://accessibe.com/</a:t>
            </a:r>
            <a:r>
              <a:rPr lang="en-US" sz="3200" dirty="0"/>
              <a:t>).</a:t>
            </a:r>
          </a:p>
          <a:p>
            <a:r>
              <a:rPr lang="en-US" sz="3200" dirty="0"/>
              <a:t>You can achieve good accessibility without compromising design.</a:t>
            </a:r>
          </a:p>
          <a:p>
            <a:r>
              <a:rPr lang="en-US" sz="3200" dirty="0"/>
              <a:t>Try the W3C free online course to get started.</a:t>
            </a:r>
          </a:p>
          <a:p>
            <a:pPr marL="0" indent="0">
              <a:buNone/>
            </a:pPr>
            <a:endParaRPr lang="en-US" sz="32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67385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838200" y="880844"/>
            <a:ext cx="10515600" cy="500087"/>
          </a:xfrm>
        </p:spPr>
        <p:txBody>
          <a:bodyPr>
            <a:normAutofit fontScale="90000"/>
          </a:bodyPr>
          <a:lstStyle/>
          <a:p>
            <a:r>
              <a:rPr lang="en-US" sz="4000" b="1" dirty="0"/>
              <a:t>Today’s Panel</a:t>
            </a:r>
          </a:p>
        </p:txBody>
      </p:sp>
      <p:pic>
        <p:nvPicPr>
          <p:cNvPr id="6" name="Picture 5">
            <a:extLst>
              <a:ext uri="{FF2B5EF4-FFF2-40B4-BE49-F238E27FC236}">
                <a16:creationId xmlns:a16="http://schemas.microsoft.com/office/drawing/2014/main" id="{97303D84-3020-4514-935E-C02918585B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10017" y="3913352"/>
            <a:ext cx="1284769" cy="1284769"/>
          </a:xfrm>
          <a:prstGeom prst="rect">
            <a:avLst/>
          </a:prstGeom>
        </p:spPr>
      </p:pic>
      <p:sp>
        <p:nvSpPr>
          <p:cNvPr id="7" name="Rectangle 6">
            <a:extLst>
              <a:ext uri="{FF2B5EF4-FFF2-40B4-BE49-F238E27FC236}">
                <a16:creationId xmlns:a16="http://schemas.microsoft.com/office/drawing/2014/main" id="{85FBA30C-2C4A-4A78-A3FD-00CE71779ABC}"/>
              </a:ext>
            </a:extLst>
          </p:cNvPr>
          <p:cNvSpPr/>
          <p:nvPr/>
        </p:nvSpPr>
        <p:spPr>
          <a:xfrm>
            <a:off x="2999633" y="3867264"/>
            <a:ext cx="7399903" cy="1446550"/>
          </a:xfrm>
          <a:prstGeom prst="rect">
            <a:avLst/>
          </a:prstGeom>
        </p:spPr>
        <p:txBody>
          <a:bodyPr wrap="square">
            <a:spAutoFit/>
          </a:bodyPr>
          <a:lstStyle/>
          <a:p>
            <a:r>
              <a:rPr lang="en-US" sz="1100" b="1" cap="all" dirty="0">
                <a:solidFill>
                  <a:srgbClr val="297CAB"/>
                </a:solidFill>
                <a:ea typeface="Calibri" panose="020F0502020204030204" pitchFamily="34" charset="0"/>
                <a:cs typeface="Leelawadee UI" panose="020B0502040204020203" pitchFamily="34" charset="-34"/>
              </a:rPr>
              <a:t>JAMES C. MARQUIS</a:t>
            </a:r>
            <a:endParaRPr lang="en-US" sz="1050" dirty="0">
              <a:solidFill>
                <a:prstClr val="white">
                  <a:lumMod val="50000"/>
                </a:prstClr>
              </a:solidFill>
              <a:cs typeface="Leelawadee UI" panose="020B0502040204020203" pitchFamily="34" charset="-34"/>
            </a:endParaRPr>
          </a:p>
          <a:p>
            <a:r>
              <a:rPr lang="en-US" sz="1100" dirty="0">
                <a:solidFill>
                  <a:srgbClr val="595959"/>
                </a:solidFill>
                <a:ea typeface="Calibri" panose="020F0502020204030204" pitchFamily="34" charset="0"/>
                <a:cs typeface="Leelawadee UI" panose="020B0502040204020203" pitchFamily="34" charset="-34"/>
              </a:rPr>
              <a:t>Chief Information Officer, 501Works</a:t>
            </a:r>
          </a:p>
          <a:p>
            <a:r>
              <a:rPr lang="en-US" sz="1100" dirty="0">
                <a:solidFill>
                  <a:srgbClr val="297CAB"/>
                </a:solidFill>
                <a:cs typeface="Leelawadee UI" panose="020B0502040204020203" pitchFamily="34" charset="-34"/>
                <a:hlinkClick r:id="rId5"/>
              </a:rPr>
              <a:t>marquis@501works.com</a:t>
            </a:r>
            <a:r>
              <a:rPr lang="en-US" sz="1100" dirty="0">
                <a:solidFill>
                  <a:srgbClr val="297CAB"/>
                </a:solidFill>
                <a:cs typeface="Leelawadee UI" panose="020B0502040204020203" pitchFamily="34" charset="-34"/>
              </a:rPr>
              <a:t> </a:t>
            </a:r>
            <a:r>
              <a:rPr lang="en-US" sz="1100" dirty="0">
                <a:solidFill>
                  <a:prstClr val="white">
                    <a:lumMod val="50000"/>
                  </a:prstClr>
                </a:solidFill>
                <a:cs typeface="Leelawadee UI" panose="020B0502040204020203" pitchFamily="34" charset="-34"/>
              </a:rPr>
              <a:t>| 703.459.9779</a:t>
            </a:r>
            <a:endParaRPr lang="en-US" sz="1100" dirty="0">
              <a:solidFill>
                <a:srgbClr val="595959"/>
              </a:solidFill>
              <a:ea typeface="Calibri" panose="020F0502020204030204" pitchFamily="34" charset="0"/>
              <a:cs typeface="Leelawadee UI" panose="020B0502040204020203" pitchFamily="34" charset="-34"/>
            </a:endParaRPr>
          </a:p>
          <a:p>
            <a:endParaRPr lang="en-US" sz="1100" dirty="0">
              <a:solidFill>
                <a:prstClr val="white">
                  <a:lumMod val="50000"/>
                </a:prstClr>
              </a:solidFill>
              <a:cs typeface="Leelawadee UI" panose="020B0502040204020203" pitchFamily="34" charset="-34"/>
            </a:endParaRPr>
          </a:p>
          <a:p>
            <a:r>
              <a:rPr lang="en-US" sz="1100" b="1" i="0" dirty="0">
                <a:solidFill>
                  <a:srgbClr val="282524"/>
                </a:solidFill>
                <a:effectLst/>
                <a:latin typeface="proxima-nova"/>
              </a:rPr>
              <a:t>James C. Marquis </a:t>
            </a:r>
            <a:r>
              <a:rPr lang="en-US" sz="1100" b="0" i="0" dirty="0">
                <a:solidFill>
                  <a:srgbClr val="282524"/>
                </a:solidFill>
                <a:effectLst/>
                <a:latin typeface="proxima-nova"/>
              </a:rPr>
              <a:t>is a seasoned senior executive with more than 30 years of experience working in technology with a wide variety of associations and nonprofits. James’ work experience includes serving as CIO for a large medical association, CEO of a technology consulting organization and senior roles in product development and business consulting for for-profit and nonprofit clients.  He also has designed and built multiple Internet-based business applications including Mojo Middleware™.</a:t>
            </a:r>
          </a:p>
        </p:txBody>
      </p:sp>
      <p:sp>
        <p:nvSpPr>
          <p:cNvPr id="11" name="Rectangle 10">
            <a:extLst>
              <a:ext uri="{FF2B5EF4-FFF2-40B4-BE49-F238E27FC236}">
                <a16:creationId xmlns:a16="http://schemas.microsoft.com/office/drawing/2014/main" id="{B358704C-9273-401F-8404-5EBE756918E5}"/>
              </a:ext>
            </a:extLst>
          </p:cNvPr>
          <p:cNvSpPr/>
          <p:nvPr/>
        </p:nvSpPr>
        <p:spPr>
          <a:xfrm>
            <a:off x="2999633" y="1705967"/>
            <a:ext cx="7205384" cy="1785104"/>
          </a:xfrm>
          <a:prstGeom prst="rect">
            <a:avLst/>
          </a:prstGeom>
        </p:spPr>
        <p:txBody>
          <a:bodyPr wrap="square">
            <a:spAutoFit/>
          </a:bodyPr>
          <a:lstStyle/>
          <a:p>
            <a:r>
              <a:rPr lang="en-US" sz="1100" b="1" cap="all" dirty="0">
                <a:solidFill>
                  <a:srgbClr val="297CAB"/>
                </a:solidFill>
                <a:ea typeface="Calibri" panose="020F0502020204030204" pitchFamily="34" charset="0"/>
                <a:cs typeface="Leelawadee UI" panose="020B0502040204020203" pitchFamily="34" charset="-34"/>
              </a:rPr>
              <a:t>Jim Faris</a:t>
            </a:r>
            <a:br>
              <a:rPr lang="en-US" sz="1050" dirty="0">
                <a:solidFill>
                  <a:srgbClr val="297CAB"/>
                </a:solidFill>
                <a:ea typeface="Calibri" panose="020F0502020204030204" pitchFamily="34" charset="0"/>
                <a:cs typeface="Leelawadee UI" panose="020B0502040204020203" pitchFamily="34" charset="-34"/>
              </a:rPr>
            </a:br>
            <a:r>
              <a:rPr lang="en-US" sz="1100" dirty="0">
                <a:solidFill>
                  <a:srgbClr val="595959"/>
                </a:solidFill>
                <a:ea typeface="Calibri" panose="020F0502020204030204" pitchFamily="34" charset="0"/>
                <a:cs typeface="Leelawadee UI" panose="020B0502040204020203" pitchFamily="34" charset="-34"/>
              </a:rPr>
              <a:t>Creative Director, 501Works</a:t>
            </a:r>
          </a:p>
          <a:p>
            <a:r>
              <a:rPr lang="en-US" sz="1100" dirty="0">
                <a:solidFill>
                  <a:srgbClr val="297CAB"/>
                </a:solidFill>
                <a:cs typeface="Leelawadee UI" panose="020B0502040204020203" pitchFamily="34" charset="-34"/>
                <a:hlinkClick r:id="rId6"/>
              </a:rPr>
              <a:t>faris@501works.com</a:t>
            </a:r>
            <a:r>
              <a:rPr lang="en-US" sz="1100" dirty="0">
                <a:solidFill>
                  <a:srgbClr val="297CAB"/>
                </a:solidFill>
                <a:cs typeface="Leelawadee UI" panose="020B0502040204020203" pitchFamily="34" charset="-34"/>
              </a:rPr>
              <a:t> </a:t>
            </a:r>
            <a:r>
              <a:rPr lang="en-US" sz="1100" dirty="0">
                <a:solidFill>
                  <a:prstClr val="white">
                    <a:lumMod val="50000"/>
                  </a:prstClr>
                </a:solidFill>
                <a:cs typeface="Leelawadee UI" panose="020B0502040204020203" pitchFamily="34" charset="-34"/>
              </a:rPr>
              <a:t>| 703.909.1404</a:t>
            </a:r>
          </a:p>
          <a:p>
            <a:endParaRPr lang="en-US" sz="1100" dirty="0">
              <a:solidFill>
                <a:prstClr val="white">
                  <a:lumMod val="50000"/>
                </a:prstClr>
              </a:solidFill>
              <a:cs typeface="Leelawadee UI" panose="020B0502040204020203" pitchFamily="34" charset="-34"/>
            </a:endParaRPr>
          </a:p>
          <a:p>
            <a:r>
              <a:rPr lang="en-US" sz="1100" b="1" i="0" dirty="0">
                <a:solidFill>
                  <a:srgbClr val="282524"/>
                </a:solidFill>
                <a:effectLst/>
                <a:latin typeface="proxima-nova"/>
              </a:rPr>
              <a:t>Jim Faris </a:t>
            </a:r>
            <a:r>
              <a:rPr lang="en-US" sz="1100" i="0" dirty="0">
                <a:solidFill>
                  <a:srgbClr val="282524"/>
                </a:solidFill>
                <a:effectLst/>
                <a:latin typeface="proxima-nova"/>
              </a:rPr>
              <a:t>is the creative lead on design, UI and UX. With over 20 years of experience designing and developing web and marking projects for large agencies, Fortune 500 companies, and small businesses, Jim brings a history of successful design and development projects that have won him many awards including; Clio, Mimic and Hatch awards for design, development and writing. When not in front of a computer, you can find him onstage playing the upright bass, in art studios painting or out of his Vespa… when the kids aren’t climbing on his head.</a:t>
            </a:r>
          </a:p>
          <a:p>
            <a:endParaRPr lang="en-US" sz="1100" dirty="0">
              <a:solidFill>
                <a:prstClr val="white">
                  <a:lumMod val="50000"/>
                </a:prstClr>
              </a:solidFill>
              <a:cs typeface="Leelawadee UI" panose="020B0502040204020203" pitchFamily="34" charset="-34"/>
            </a:endParaRPr>
          </a:p>
        </p:txBody>
      </p:sp>
      <p:pic>
        <p:nvPicPr>
          <p:cNvPr id="4" name="Picture 3">
            <a:extLst>
              <a:ext uri="{FF2B5EF4-FFF2-40B4-BE49-F238E27FC236}">
                <a16:creationId xmlns:a16="http://schemas.microsoft.com/office/drawing/2014/main" id="{6BC66511-7811-0ACB-4178-691C527846C0}"/>
              </a:ext>
            </a:extLst>
          </p:cNvPr>
          <p:cNvPicPr>
            <a:picLocks noChangeAspect="1"/>
          </p:cNvPicPr>
          <p:nvPr/>
        </p:nvPicPr>
        <p:blipFill>
          <a:blip r:embed="rId7"/>
          <a:stretch>
            <a:fillRect/>
          </a:stretch>
        </p:blipFill>
        <p:spPr>
          <a:xfrm>
            <a:off x="1374024" y="1583392"/>
            <a:ext cx="1556753" cy="1580075"/>
          </a:xfrm>
          <a:prstGeom prst="rect">
            <a:avLst/>
          </a:prstGeom>
        </p:spPr>
      </p:pic>
    </p:spTree>
    <p:extLst>
      <p:ext uri="{BB962C8B-B14F-4D97-AF65-F5344CB8AC3E}">
        <p14:creationId xmlns:p14="http://schemas.microsoft.com/office/powerpoint/2010/main" val="303165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55208-E8AA-FE50-9855-A6CDE9AE7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03B54-BA7D-610C-BEB7-65F8EE6E0298}"/>
              </a:ext>
            </a:extLst>
          </p:cNvPr>
          <p:cNvSpPr>
            <a:spLocks noGrp="1"/>
          </p:cNvSpPr>
          <p:nvPr>
            <p:ph type="ctrTitle"/>
          </p:nvPr>
        </p:nvSpPr>
        <p:spPr>
          <a:xfrm>
            <a:off x="971005" y="2974946"/>
            <a:ext cx="10249989" cy="908108"/>
          </a:xfrm>
        </p:spPr>
        <p:txBody>
          <a:bodyPr>
            <a:normAutofit fontScale="90000"/>
          </a:bodyPr>
          <a:lstStyle/>
          <a:p>
            <a:r>
              <a:rPr lang="en-US" sz="5000" b="1" dirty="0"/>
              <a:t>How can personalization be used to improve the member experience?</a:t>
            </a:r>
          </a:p>
        </p:txBody>
      </p:sp>
    </p:spTree>
    <p:extLst>
      <p:ext uri="{BB962C8B-B14F-4D97-AF65-F5344CB8AC3E}">
        <p14:creationId xmlns:p14="http://schemas.microsoft.com/office/powerpoint/2010/main" val="95458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9C1E4-9DFC-9FB7-EA99-9DA067A56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3B8E5-A4FD-C822-9DA8-D9A4F4CE092B}"/>
              </a:ext>
            </a:extLst>
          </p:cNvPr>
          <p:cNvSpPr>
            <a:spLocks noGrp="1"/>
          </p:cNvSpPr>
          <p:nvPr>
            <p:ph type="title"/>
          </p:nvPr>
        </p:nvSpPr>
        <p:spPr>
          <a:xfrm>
            <a:off x="838200" y="880844"/>
            <a:ext cx="10515600" cy="809844"/>
          </a:xfrm>
        </p:spPr>
        <p:txBody>
          <a:bodyPr/>
          <a:lstStyle/>
          <a:p>
            <a:r>
              <a:rPr lang="en-US" b="1" dirty="0"/>
              <a:t>Personalization is becoming an expectation…</a:t>
            </a:r>
          </a:p>
        </p:txBody>
      </p:sp>
      <p:sp>
        <p:nvSpPr>
          <p:cNvPr id="3" name="Content Placeholder 2">
            <a:extLst>
              <a:ext uri="{FF2B5EF4-FFF2-40B4-BE49-F238E27FC236}">
                <a16:creationId xmlns:a16="http://schemas.microsoft.com/office/drawing/2014/main" id="{B65AEAFC-6A6C-1A3D-DE04-45600F603C82}"/>
              </a:ext>
            </a:extLst>
          </p:cNvPr>
          <p:cNvSpPr>
            <a:spLocks noGrp="1"/>
          </p:cNvSpPr>
          <p:nvPr>
            <p:ph idx="1"/>
          </p:nvPr>
        </p:nvSpPr>
        <p:spPr>
          <a:xfrm>
            <a:off x="1034980" y="1690688"/>
            <a:ext cx="10890320" cy="4351338"/>
          </a:xfrm>
        </p:spPr>
        <p:txBody>
          <a:bodyPr>
            <a:normAutofit/>
          </a:bodyPr>
          <a:lstStyle/>
          <a:p>
            <a:r>
              <a:rPr lang="en-US" sz="3200" dirty="0"/>
              <a:t>Start with SSO (Single Sign On) which should allow you to know basic information about the user – Organization, Member Type, Certifications, etc.</a:t>
            </a:r>
          </a:p>
          <a:p>
            <a:r>
              <a:rPr lang="en-US" sz="3200" dirty="0"/>
              <a:t>Use those demographics to develop more targeted content</a:t>
            </a:r>
          </a:p>
          <a:p>
            <a:r>
              <a:rPr lang="en-US" sz="3200" dirty="0"/>
              <a:t>Most CMS platforms have ways to tie users to content once they are authenticated</a:t>
            </a:r>
          </a:p>
          <a:p>
            <a:r>
              <a:rPr lang="en-US" sz="3200" dirty="0"/>
              <a:t>Don’t forget to tie in other resources like your LMS, Community or Advocacy systems</a:t>
            </a:r>
          </a:p>
          <a:p>
            <a:pPr marL="0" indent="0">
              <a:buNone/>
            </a:pPr>
            <a:endParaRPr lang="en-US" sz="32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74541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0ECF-8635-9B14-A9EB-274B10583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D2B60-01DE-B437-A1F1-7BAA57B82DA6}"/>
              </a:ext>
            </a:extLst>
          </p:cNvPr>
          <p:cNvSpPr>
            <a:spLocks noGrp="1"/>
          </p:cNvSpPr>
          <p:nvPr>
            <p:ph type="ctrTitle"/>
          </p:nvPr>
        </p:nvSpPr>
        <p:spPr>
          <a:xfrm>
            <a:off x="1748414" y="2974946"/>
            <a:ext cx="8671728" cy="908108"/>
          </a:xfrm>
        </p:spPr>
        <p:txBody>
          <a:bodyPr>
            <a:normAutofit fontScale="90000"/>
          </a:bodyPr>
          <a:lstStyle/>
          <a:p>
            <a:r>
              <a:rPr lang="en-US" sz="5000" b="1" dirty="0"/>
              <a:t>What options are there for chat to improve a website?</a:t>
            </a:r>
          </a:p>
        </p:txBody>
      </p:sp>
    </p:spTree>
    <p:extLst>
      <p:ext uri="{BB962C8B-B14F-4D97-AF65-F5344CB8AC3E}">
        <p14:creationId xmlns:p14="http://schemas.microsoft.com/office/powerpoint/2010/main" val="61494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D04C-D2BB-BEE7-E121-F776400E6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30053-D71C-E100-3C86-C19D1D61B76E}"/>
              </a:ext>
            </a:extLst>
          </p:cNvPr>
          <p:cNvSpPr>
            <a:spLocks noGrp="1"/>
          </p:cNvSpPr>
          <p:nvPr>
            <p:ph type="title"/>
          </p:nvPr>
        </p:nvSpPr>
        <p:spPr>
          <a:xfrm>
            <a:off x="838200" y="880844"/>
            <a:ext cx="10515600" cy="809844"/>
          </a:xfrm>
        </p:spPr>
        <p:txBody>
          <a:bodyPr/>
          <a:lstStyle/>
          <a:p>
            <a:r>
              <a:rPr lang="en-US" b="1" dirty="0"/>
              <a:t>Chat can be live or AI…</a:t>
            </a:r>
          </a:p>
        </p:txBody>
      </p:sp>
      <p:sp>
        <p:nvSpPr>
          <p:cNvPr id="3" name="Content Placeholder 2">
            <a:extLst>
              <a:ext uri="{FF2B5EF4-FFF2-40B4-BE49-F238E27FC236}">
                <a16:creationId xmlns:a16="http://schemas.microsoft.com/office/drawing/2014/main" id="{4B92E3FD-868D-8918-11CD-AAADF11F83F6}"/>
              </a:ext>
            </a:extLst>
          </p:cNvPr>
          <p:cNvSpPr>
            <a:spLocks noGrp="1"/>
          </p:cNvSpPr>
          <p:nvPr>
            <p:ph idx="1"/>
          </p:nvPr>
        </p:nvSpPr>
        <p:spPr>
          <a:xfrm>
            <a:off x="1034980" y="1690688"/>
            <a:ext cx="10890320" cy="4351338"/>
          </a:xfrm>
        </p:spPr>
        <p:txBody>
          <a:bodyPr>
            <a:normAutofit/>
          </a:bodyPr>
          <a:lstStyle/>
          <a:p>
            <a:r>
              <a:rPr lang="en-US" sz="3200" dirty="0"/>
              <a:t>Options like “</a:t>
            </a:r>
            <a:r>
              <a:rPr lang="en-US" sz="3200" dirty="0" err="1"/>
              <a:t>LiveChat</a:t>
            </a:r>
            <a:r>
              <a:rPr lang="en-US" sz="3200" dirty="0"/>
              <a:t>” which ASAE uses can allow your staff to connect with member directly through the website during business hours</a:t>
            </a:r>
          </a:p>
          <a:p>
            <a:r>
              <a:rPr lang="en-US" sz="3200" dirty="0"/>
              <a:t>Options like “42Chat” can be trained using AI models to enhance your ability to answer high volume routine questions.</a:t>
            </a:r>
          </a:p>
          <a:p>
            <a:r>
              <a:rPr lang="en-US" sz="3200" dirty="0"/>
              <a:t>Real world example, American Pet Products trained a 42Chat bot to answer common questions about their tradeshow – it answered over 3,500 inquiries with a 95%+ answer rate</a:t>
            </a:r>
          </a:p>
          <a:p>
            <a:pPr marL="0" indent="0">
              <a:buNone/>
            </a:pPr>
            <a:endParaRPr lang="en-US" sz="32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20337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14BA6-52BD-D803-4E9B-34DEE8C37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7A43E-E3D5-4998-0C7E-7499CEF39BF0}"/>
              </a:ext>
            </a:extLst>
          </p:cNvPr>
          <p:cNvSpPr>
            <a:spLocks noGrp="1"/>
          </p:cNvSpPr>
          <p:nvPr>
            <p:ph type="ctrTitle"/>
          </p:nvPr>
        </p:nvSpPr>
        <p:spPr>
          <a:xfrm>
            <a:off x="1748414" y="2974946"/>
            <a:ext cx="8671728" cy="908108"/>
          </a:xfrm>
        </p:spPr>
        <p:txBody>
          <a:bodyPr>
            <a:normAutofit/>
          </a:bodyPr>
          <a:lstStyle/>
          <a:p>
            <a:r>
              <a:rPr lang="en-US" sz="5000" b="1" dirty="0"/>
              <a:t>Why is search so hard?</a:t>
            </a:r>
          </a:p>
        </p:txBody>
      </p:sp>
    </p:spTree>
    <p:extLst>
      <p:ext uri="{BB962C8B-B14F-4D97-AF65-F5344CB8AC3E}">
        <p14:creationId xmlns:p14="http://schemas.microsoft.com/office/powerpoint/2010/main" val="2226102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CCAB-7341-4230-C71A-A8B815602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FD5B0-8C77-B78D-E267-CB10BD16F594}"/>
              </a:ext>
            </a:extLst>
          </p:cNvPr>
          <p:cNvSpPr>
            <a:spLocks noGrp="1"/>
          </p:cNvSpPr>
          <p:nvPr>
            <p:ph type="title"/>
          </p:nvPr>
        </p:nvSpPr>
        <p:spPr>
          <a:xfrm>
            <a:off x="838200" y="880844"/>
            <a:ext cx="10515600" cy="809844"/>
          </a:xfrm>
        </p:spPr>
        <p:txBody>
          <a:bodyPr/>
          <a:lstStyle/>
          <a:p>
            <a:r>
              <a:rPr lang="en-US" b="1" dirty="0"/>
              <a:t>Search can be a game changer…</a:t>
            </a:r>
          </a:p>
        </p:txBody>
      </p:sp>
      <p:sp>
        <p:nvSpPr>
          <p:cNvPr id="3" name="Content Placeholder 2">
            <a:extLst>
              <a:ext uri="{FF2B5EF4-FFF2-40B4-BE49-F238E27FC236}">
                <a16:creationId xmlns:a16="http://schemas.microsoft.com/office/drawing/2014/main" id="{1D0C77A4-EC40-FC9D-14AB-B1D13005F0EF}"/>
              </a:ext>
            </a:extLst>
          </p:cNvPr>
          <p:cNvSpPr>
            <a:spLocks noGrp="1"/>
          </p:cNvSpPr>
          <p:nvPr>
            <p:ph idx="1"/>
          </p:nvPr>
        </p:nvSpPr>
        <p:spPr>
          <a:xfrm>
            <a:off x="1034980" y="1690688"/>
            <a:ext cx="10890320" cy="4351338"/>
          </a:xfrm>
        </p:spPr>
        <p:txBody>
          <a:bodyPr>
            <a:normAutofit/>
          </a:bodyPr>
          <a:lstStyle/>
          <a:p>
            <a:r>
              <a:rPr lang="en-US" sz="3200" dirty="0"/>
              <a:t>Remember, Google cannot see your protected content</a:t>
            </a:r>
          </a:p>
          <a:p>
            <a:r>
              <a:rPr lang="en-US" sz="3200" dirty="0"/>
              <a:t>Tools like SOLR or Elastic with some integration and tuning can offer your users much better results than most stock solutions</a:t>
            </a:r>
          </a:p>
          <a:p>
            <a:r>
              <a:rPr lang="en-US" sz="3200" dirty="0"/>
              <a:t>Think about faceting your content (Member Directory, News, Publications, Dates, Tags) as a way to add more value</a:t>
            </a:r>
          </a:p>
          <a:p>
            <a:r>
              <a:rPr lang="en-US" sz="3200" dirty="0"/>
              <a:t>Consider how you might tease access on public pages to encourage membership</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42766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AE7D-9FB9-4B62-B0C1-79B7A26D05BE}"/>
              </a:ext>
            </a:extLst>
          </p:cNvPr>
          <p:cNvSpPr>
            <a:spLocks noGrp="1"/>
          </p:cNvSpPr>
          <p:nvPr>
            <p:ph type="ctrTitle"/>
          </p:nvPr>
        </p:nvSpPr>
        <p:spPr>
          <a:xfrm>
            <a:off x="809625" y="2727037"/>
            <a:ext cx="10411369" cy="1451558"/>
          </a:xfrm>
        </p:spPr>
        <p:txBody>
          <a:bodyPr>
            <a:normAutofit fontScale="90000"/>
          </a:bodyPr>
          <a:lstStyle/>
          <a:p>
            <a:br>
              <a:rPr lang="en-US" sz="5000" b="1" dirty="0"/>
            </a:br>
            <a:br>
              <a:rPr lang="en-US" sz="5000" b="1" dirty="0"/>
            </a:br>
            <a:r>
              <a:rPr lang="en-US" sz="5000" b="1" dirty="0"/>
              <a:t>Any last parting advice, </a:t>
            </a:r>
            <a:br>
              <a:rPr lang="en-US" sz="5000" b="1" dirty="0"/>
            </a:br>
            <a:r>
              <a:rPr lang="en-US" sz="5000" b="1" dirty="0"/>
              <a:t>especially for smaller organizations…</a:t>
            </a:r>
          </a:p>
        </p:txBody>
      </p:sp>
    </p:spTree>
    <p:extLst>
      <p:ext uri="{BB962C8B-B14F-4D97-AF65-F5344CB8AC3E}">
        <p14:creationId xmlns:p14="http://schemas.microsoft.com/office/powerpoint/2010/main" val="2890461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838200" y="880844"/>
            <a:ext cx="10515600" cy="809844"/>
          </a:xfrm>
        </p:spPr>
        <p:txBody>
          <a:bodyPr/>
          <a:lstStyle/>
          <a:p>
            <a:r>
              <a:rPr lang="en-US" b="1" dirty="0"/>
              <a:t>Design on dime (or a few dimes)…</a:t>
            </a:r>
          </a:p>
        </p:txBody>
      </p:sp>
      <p:sp>
        <p:nvSpPr>
          <p:cNvPr id="3" name="Content Placeholder 2">
            <a:extLst>
              <a:ext uri="{FF2B5EF4-FFF2-40B4-BE49-F238E27FC236}">
                <a16:creationId xmlns:a16="http://schemas.microsoft.com/office/drawing/2014/main" id="{7AD08227-905E-46BC-9D0A-1FA00FD1814F}"/>
              </a:ext>
            </a:extLst>
          </p:cNvPr>
          <p:cNvSpPr>
            <a:spLocks noGrp="1"/>
          </p:cNvSpPr>
          <p:nvPr>
            <p:ph idx="1"/>
          </p:nvPr>
        </p:nvSpPr>
        <p:spPr>
          <a:xfrm>
            <a:off x="1200150" y="1690688"/>
            <a:ext cx="10153650" cy="4351338"/>
          </a:xfrm>
        </p:spPr>
        <p:txBody>
          <a:bodyPr>
            <a:normAutofit/>
          </a:bodyPr>
          <a:lstStyle/>
          <a:p>
            <a:r>
              <a:rPr lang="en-US" sz="3600" dirty="0"/>
              <a:t>Sites like Fiver or Upwork have great resources if you can be very specific in asking for what you want.</a:t>
            </a:r>
          </a:p>
          <a:p>
            <a:r>
              <a:rPr lang="en-US" sz="3600" dirty="0"/>
              <a:t>Local university programs can be great places to look for resources to assemble videos.</a:t>
            </a:r>
          </a:p>
          <a:p>
            <a:r>
              <a:rPr lang="en-US" sz="3600" dirty="0"/>
              <a:t>Resources we have listed offer great graphic options that won’t break the bank.</a:t>
            </a:r>
          </a:p>
          <a:p>
            <a:pPr lvl="1">
              <a:lnSpc>
                <a:spcPct val="107000"/>
              </a:lnSpc>
              <a:spcBef>
                <a:spcPts val="0"/>
              </a:spcBef>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32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591310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6A5F298C-D9BA-4DCC-9EE5-F340DD776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001" y="1432717"/>
            <a:ext cx="6806567" cy="4234657"/>
          </a:xfrm>
          <a:prstGeom prst="rect">
            <a:avLst/>
          </a:prstGeom>
        </p:spPr>
      </p:pic>
      <p:sp>
        <p:nvSpPr>
          <p:cNvPr id="5" name="Title 4">
            <a:extLst>
              <a:ext uri="{FF2B5EF4-FFF2-40B4-BE49-F238E27FC236}">
                <a16:creationId xmlns:a16="http://schemas.microsoft.com/office/drawing/2014/main" id="{A645F93E-462B-4FE0-A3F4-9936EA2A5D6C}"/>
              </a:ext>
            </a:extLst>
          </p:cNvPr>
          <p:cNvSpPr>
            <a:spLocks noGrp="1"/>
          </p:cNvSpPr>
          <p:nvPr>
            <p:ph type="ctrTitle"/>
          </p:nvPr>
        </p:nvSpPr>
        <p:spPr>
          <a:xfrm>
            <a:off x="1295400" y="1055687"/>
            <a:ext cx="9144000" cy="811213"/>
          </a:xfrm>
        </p:spPr>
        <p:txBody>
          <a:bodyPr>
            <a:normAutofit fontScale="90000"/>
          </a:bodyPr>
          <a:lstStyle/>
          <a:p>
            <a:r>
              <a:rPr lang="en-US" dirty="0"/>
              <a:t>Other Questions?</a:t>
            </a:r>
          </a:p>
        </p:txBody>
      </p:sp>
    </p:spTree>
    <p:extLst>
      <p:ext uri="{BB962C8B-B14F-4D97-AF65-F5344CB8AC3E}">
        <p14:creationId xmlns:p14="http://schemas.microsoft.com/office/powerpoint/2010/main" val="1468619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Clearview Social">
            <a:extLst>
              <a:ext uri="{FF2B5EF4-FFF2-40B4-BE49-F238E27FC236}">
                <a16:creationId xmlns:a16="http://schemas.microsoft.com/office/drawing/2014/main" id="{45A0737F-FDAA-40D3-99BD-F9C7A9F981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learview Social">
            <a:extLst>
              <a:ext uri="{FF2B5EF4-FFF2-40B4-BE49-F238E27FC236}">
                <a16:creationId xmlns:a16="http://schemas.microsoft.com/office/drawing/2014/main" id="{4D05C2CE-F99A-425C-94B6-2F9427E11C2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 Diagonal Corner Rectangle 7">
            <a:extLst>
              <a:ext uri="{FF2B5EF4-FFF2-40B4-BE49-F238E27FC236}">
                <a16:creationId xmlns:a16="http://schemas.microsoft.com/office/drawing/2014/main" id="{2F8F2FEB-87F7-C041-A630-962B39F61CED}"/>
              </a:ext>
            </a:extLst>
          </p:cNvPr>
          <p:cNvSpPr/>
          <p:nvPr/>
        </p:nvSpPr>
        <p:spPr>
          <a:xfrm>
            <a:off x="1464131" y="3074572"/>
            <a:ext cx="9056915" cy="2939141"/>
          </a:xfrm>
          <a:prstGeom prst="round2DiagRect">
            <a:avLst/>
          </a:prstGeom>
          <a:solidFill>
            <a:srgbClr val="F4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itle 1">
            <a:extLst>
              <a:ext uri="{FF2B5EF4-FFF2-40B4-BE49-F238E27FC236}">
                <a16:creationId xmlns:a16="http://schemas.microsoft.com/office/drawing/2014/main" id="{02B6F7C8-9DD2-4890-8E57-000214AD288F}"/>
              </a:ext>
            </a:extLst>
          </p:cNvPr>
          <p:cNvSpPr>
            <a:spLocks noGrp="1"/>
          </p:cNvSpPr>
          <p:nvPr/>
        </p:nvSpPr>
        <p:spPr>
          <a:xfrm>
            <a:off x="2999014" y="1027158"/>
            <a:ext cx="8262257" cy="809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t>Thank you to Jim for today’s content expertise!</a:t>
            </a:r>
          </a:p>
        </p:txBody>
      </p:sp>
      <p:sp>
        <p:nvSpPr>
          <p:cNvPr id="16" name="Content Placeholder 2">
            <a:extLst>
              <a:ext uri="{FF2B5EF4-FFF2-40B4-BE49-F238E27FC236}">
                <a16:creationId xmlns:a16="http://schemas.microsoft.com/office/drawing/2014/main" id="{7AD08227-905E-46BC-9D0A-1FA00FD1814F}"/>
              </a:ext>
            </a:extLst>
          </p:cNvPr>
          <p:cNvSpPr>
            <a:spLocks noGrp="1"/>
          </p:cNvSpPr>
          <p:nvPr/>
        </p:nvSpPr>
        <p:spPr>
          <a:xfrm>
            <a:off x="3456214" y="1779172"/>
            <a:ext cx="7445830" cy="1045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If you have additional questions, please contact Jim Faris:</a:t>
            </a:r>
          </a:p>
          <a:p>
            <a:pPr marL="0" indent="0">
              <a:buNone/>
            </a:pPr>
            <a:r>
              <a:rPr lang="en-US" sz="2800" dirty="0">
                <a:solidFill>
                  <a:srgbClr val="297CAB"/>
                </a:solidFill>
                <a:cs typeface="Leelawadee UI" panose="020B0502040204020203" pitchFamily="34" charset="-34"/>
              </a:rPr>
              <a:t>faris@501Works.com</a:t>
            </a:r>
            <a:r>
              <a:rPr lang="en-US" dirty="0"/>
              <a:t>  |</a:t>
            </a:r>
            <a:r>
              <a:rPr lang="en-US" sz="2800" dirty="0">
                <a:solidFill>
                  <a:prstClr val="white">
                    <a:lumMod val="50000"/>
                  </a:prstClr>
                </a:solidFill>
                <a:cs typeface="Leelawadee UI" panose="020B0502040204020203" pitchFamily="34" charset="-34"/>
              </a:rPr>
              <a:t> 703.909.1404</a:t>
            </a:r>
            <a:endParaRPr lang="en-US" sz="3200" dirty="0"/>
          </a:p>
        </p:txBody>
      </p:sp>
      <p:sp>
        <p:nvSpPr>
          <p:cNvPr id="18" name="AutoShape 2" descr="Clearview Social">
            <a:extLst>
              <a:ext uri="{FF2B5EF4-FFF2-40B4-BE49-F238E27FC236}">
                <a16:creationId xmlns:a16="http://schemas.microsoft.com/office/drawing/2014/main" id="{45A0737F-FDAA-40D3-99BD-F9C7A9F98181}"/>
              </a:ext>
            </a:extLst>
          </p:cNvPr>
          <p:cNvSpPr>
            <a:spLocks noChangeAspect="1" noChangeArrowheads="1"/>
          </p:cNvSpPr>
          <p:nvPr/>
        </p:nvSpPr>
        <p:spPr bwMode="auto">
          <a:xfrm>
            <a:off x="5818416" y="32596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AutoShape 4" descr="Clearview Social">
            <a:extLst>
              <a:ext uri="{FF2B5EF4-FFF2-40B4-BE49-F238E27FC236}">
                <a16:creationId xmlns:a16="http://schemas.microsoft.com/office/drawing/2014/main" id="{4D05C2CE-F99A-425C-94B6-2F9427E11C2F}"/>
              </a:ext>
            </a:extLst>
          </p:cNvPr>
          <p:cNvSpPr>
            <a:spLocks noChangeAspect="1" noChangeArrowheads="1"/>
          </p:cNvSpPr>
          <p:nvPr/>
        </p:nvSpPr>
        <p:spPr bwMode="auto">
          <a:xfrm>
            <a:off x="5970816" y="34120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Box 6">
            <a:extLst>
              <a:ext uri="{FF2B5EF4-FFF2-40B4-BE49-F238E27FC236}">
                <a16:creationId xmlns:a16="http://schemas.microsoft.com/office/drawing/2014/main" id="{66FAA208-520A-4B15-8321-C839E84C8C6F}"/>
              </a:ext>
            </a:extLst>
          </p:cNvPr>
          <p:cNvSpPr txBox="1"/>
          <p:nvPr/>
        </p:nvSpPr>
        <p:spPr>
          <a:xfrm>
            <a:off x="1339433" y="3487876"/>
            <a:ext cx="648115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Just for attending today’s webinar…</a:t>
            </a:r>
          </a:p>
        </p:txBody>
      </p:sp>
      <p:sp>
        <p:nvSpPr>
          <p:cNvPr id="21" name="TextBox 8">
            <a:extLst>
              <a:ext uri="{FF2B5EF4-FFF2-40B4-BE49-F238E27FC236}">
                <a16:creationId xmlns:a16="http://schemas.microsoft.com/office/drawing/2014/main" id="{093971F4-2AF1-D241-9BA5-FD73AF38BB60}"/>
              </a:ext>
            </a:extLst>
          </p:cNvPr>
          <p:cNvSpPr txBox="1"/>
          <p:nvPr/>
        </p:nvSpPr>
        <p:spPr>
          <a:xfrm>
            <a:off x="2231881" y="3916849"/>
            <a:ext cx="4528458"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200" b="0" i="0" u="none" strike="noStrike" baseline="0" dirty="0">
              <a:solidFill>
                <a:srgbClr val="000000"/>
              </a:solidFill>
              <a:latin typeface="Calibri" panose="020F0502020204030204" pitchFamily="34" charset="0"/>
            </a:endParaRPr>
          </a:p>
          <a:p>
            <a:pPr marL="285750" marR="0" indent="-285750" algn="l">
              <a:buFont typeface="Arial" panose="020B0604020202020204" pitchFamily="34" charset="0"/>
              <a:buChar char="•"/>
            </a:pPr>
            <a:r>
              <a:rPr lang="en-US" sz="2000" b="1" i="0" u="none" strike="noStrike" baseline="0" dirty="0">
                <a:latin typeface="Calibri" panose="020F0502020204030204" pitchFamily="34" charset="0"/>
              </a:rPr>
              <a:t>Free guide </a:t>
            </a:r>
            <a:r>
              <a:rPr lang="en-US" b="0" i="0" u="none" strike="noStrike" baseline="0" dirty="0">
                <a:latin typeface="Calibri" panose="020F0502020204030204" pitchFamily="34" charset="0"/>
              </a:rPr>
              <a:t>–“Design to Dazzle”</a:t>
            </a:r>
          </a:p>
          <a:p>
            <a:pPr marL="285750" marR="0" indent="-285750" algn="l">
              <a:buFont typeface="Arial" panose="020B0604020202020204" pitchFamily="34" charset="0"/>
              <a:buChar char="•"/>
            </a:pPr>
            <a:r>
              <a:rPr lang="en-US" sz="2000" b="1" i="0" u="none" strike="noStrike" baseline="0" dirty="0">
                <a:latin typeface="Calibri" panose="020F0502020204030204" pitchFamily="34" charset="0"/>
              </a:rPr>
              <a:t>Free 30-minute quick consult </a:t>
            </a:r>
            <a:r>
              <a:rPr lang="en-US" b="0" i="0" u="none" strike="noStrike" baseline="0" dirty="0">
                <a:latin typeface="Calibri" panose="020F0502020204030204" pitchFamily="34" charset="0"/>
              </a:rPr>
              <a:t>to review your Website and consult our experts.</a:t>
            </a:r>
          </a:p>
        </p:txBody>
      </p:sp>
      <p:pic>
        <p:nvPicPr>
          <p:cNvPr id="3" name="Picture 2">
            <a:extLst>
              <a:ext uri="{FF2B5EF4-FFF2-40B4-BE49-F238E27FC236}">
                <a16:creationId xmlns:a16="http://schemas.microsoft.com/office/drawing/2014/main" id="{7179AD2D-5631-E240-9D11-539ABA897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692613">
            <a:off x="7719464" y="2917844"/>
            <a:ext cx="2354397" cy="3028163"/>
          </a:xfrm>
          <a:prstGeom prst="rect">
            <a:avLst/>
          </a:prstGeom>
        </p:spPr>
      </p:pic>
      <p:pic>
        <p:nvPicPr>
          <p:cNvPr id="2" name="Picture 1">
            <a:extLst>
              <a:ext uri="{FF2B5EF4-FFF2-40B4-BE49-F238E27FC236}">
                <a16:creationId xmlns:a16="http://schemas.microsoft.com/office/drawing/2014/main" id="{2CD61FEE-86DC-74F6-3C04-BAFD8CD6F10A}"/>
              </a:ext>
            </a:extLst>
          </p:cNvPr>
          <p:cNvPicPr>
            <a:picLocks noChangeAspect="1"/>
          </p:cNvPicPr>
          <p:nvPr/>
        </p:nvPicPr>
        <p:blipFill>
          <a:blip r:embed="rId4"/>
          <a:stretch>
            <a:fillRect/>
          </a:stretch>
        </p:blipFill>
        <p:spPr>
          <a:xfrm>
            <a:off x="455839" y="546364"/>
            <a:ext cx="2543175" cy="2581275"/>
          </a:xfrm>
          <a:prstGeom prst="rect">
            <a:avLst/>
          </a:prstGeom>
        </p:spPr>
      </p:pic>
    </p:spTree>
    <p:extLst>
      <p:ext uri="{BB962C8B-B14F-4D97-AF65-F5344CB8AC3E}">
        <p14:creationId xmlns:p14="http://schemas.microsoft.com/office/powerpoint/2010/main" val="108492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622931" y="831314"/>
            <a:ext cx="10731705" cy="809844"/>
          </a:xfrm>
        </p:spPr>
        <p:txBody>
          <a:bodyPr>
            <a:normAutofit/>
          </a:bodyPr>
          <a:lstStyle/>
          <a:p>
            <a:r>
              <a:rPr lang="en-US" sz="4000" b="1" dirty="0">
                <a:solidFill>
                  <a:srgbClr val="F47F42"/>
                </a:solidFill>
              </a:rPr>
              <a:t>The CIO Hour:  Up Your Web Game in 2025</a:t>
            </a:r>
            <a:endParaRPr lang="en-US" sz="4000" b="1" dirty="0">
              <a:solidFill>
                <a:srgbClr val="F47F42"/>
              </a:solidFill>
              <a:highlight>
                <a:srgbClr val="FFFF00"/>
              </a:highlight>
            </a:endParaRPr>
          </a:p>
        </p:txBody>
      </p:sp>
      <p:sp>
        <p:nvSpPr>
          <p:cNvPr id="3" name="Content Placeholder 2">
            <a:extLst>
              <a:ext uri="{FF2B5EF4-FFF2-40B4-BE49-F238E27FC236}">
                <a16:creationId xmlns:a16="http://schemas.microsoft.com/office/drawing/2014/main" id="{7AD08227-905E-46BC-9D0A-1FA00FD1814F}"/>
              </a:ext>
            </a:extLst>
          </p:cNvPr>
          <p:cNvSpPr>
            <a:spLocks noGrp="1"/>
          </p:cNvSpPr>
          <p:nvPr>
            <p:ph idx="1"/>
          </p:nvPr>
        </p:nvSpPr>
        <p:spPr>
          <a:xfrm>
            <a:off x="905830" y="1893769"/>
            <a:ext cx="6809117" cy="4416743"/>
          </a:xfrm>
        </p:spPr>
        <p:txBody>
          <a:bodyPr/>
          <a:lstStyle/>
          <a:p>
            <a:r>
              <a:rPr lang="en-US" dirty="0"/>
              <a:t>Tackling the problems and questions </a:t>
            </a:r>
            <a:br>
              <a:rPr lang="en-US" dirty="0"/>
            </a:br>
            <a:r>
              <a:rPr lang="en-US" dirty="0"/>
              <a:t>that are on your mind with real-world technology advice</a:t>
            </a:r>
          </a:p>
          <a:p>
            <a:r>
              <a:rPr lang="en-US" dirty="0"/>
              <a:t>Featuring experts in their field with decades of real-world experience</a:t>
            </a:r>
          </a:p>
          <a:p>
            <a:r>
              <a:rPr lang="en-US" dirty="0"/>
              <a:t>Usually the first Thursday of every month</a:t>
            </a:r>
          </a:p>
        </p:txBody>
      </p:sp>
      <p:sp>
        <p:nvSpPr>
          <p:cNvPr id="7" name="Content Placeholder 2">
            <a:extLst>
              <a:ext uri="{FF2B5EF4-FFF2-40B4-BE49-F238E27FC236}">
                <a16:creationId xmlns:a16="http://schemas.microsoft.com/office/drawing/2014/main" id="{F539A285-C7A2-DC0E-DEAE-950940E81EAD}"/>
              </a:ext>
            </a:extLst>
          </p:cNvPr>
          <p:cNvSpPr txBox="1">
            <a:spLocks/>
          </p:cNvSpPr>
          <p:nvPr/>
        </p:nvSpPr>
        <p:spPr>
          <a:xfrm>
            <a:off x="344158" y="5002731"/>
            <a:ext cx="7645412" cy="521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47F42"/>
                </a:solidFill>
              </a:rPr>
              <a:t>Visit </a:t>
            </a:r>
            <a:r>
              <a:rPr lang="en-US" sz="2400" dirty="0">
                <a:solidFill>
                  <a:srgbClr val="F47F42"/>
                </a:solidFill>
                <a:hlinkClick r:id="rId3">
                  <a:extLst>
                    <a:ext uri="{A12FA001-AC4F-418D-AE19-62706E023703}">
                      <ahyp:hlinkClr xmlns:ahyp="http://schemas.microsoft.com/office/drawing/2018/hyperlinkcolor" val="tx"/>
                    </a:ext>
                  </a:extLst>
                </a:hlinkClick>
              </a:rPr>
              <a:t>www.theCIOHour.com</a:t>
            </a:r>
            <a:r>
              <a:rPr lang="en-US" sz="2400" dirty="0">
                <a:solidFill>
                  <a:srgbClr val="F47F42"/>
                </a:solidFill>
              </a:rPr>
              <a:t> for upcoming topics and events.</a:t>
            </a:r>
          </a:p>
        </p:txBody>
      </p:sp>
      <p:pic>
        <p:nvPicPr>
          <p:cNvPr id="10" name="Picture 9">
            <a:extLst>
              <a:ext uri="{FF2B5EF4-FFF2-40B4-BE49-F238E27FC236}">
                <a16:creationId xmlns:a16="http://schemas.microsoft.com/office/drawing/2014/main" id="{E5E29BF4-7900-CAA0-3C47-F788A265B224}"/>
              </a:ext>
            </a:extLst>
          </p:cNvPr>
          <p:cNvPicPr>
            <a:picLocks noChangeAspect="1"/>
          </p:cNvPicPr>
          <p:nvPr/>
        </p:nvPicPr>
        <p:blipFill rotWithShape="1">
          <a:blip r:embed="rId4">
            <a:extLst>
              <a:ext uri="{28A0092B-C50C-407E-A947-70E740481C1C}">
                <a14:useLocalDpi xmlns:a14="http://schemas.microsoft.com/office/drawing/2010/main" val="0"/>
              </a:ext>
            </a:extLst>
          </a:blip>
          <a:srcRect l="24143" r="24143"/>
          <a:stretch/>
        </p:blipFill>
        <p:spPr>
          <a:xfrm>
            <a:off x="7714947" y="1508844"/>
            <a:ext cx="4201361" cy="3387678"/>
          </a:xfrm>
          <a:prstGeom prst="rect">
            <a:avLst/>
          </a:prstGeom>
          <a:effectLst>
            <a:softEdge rad="63500"/>
          </a:effectLst>
        </p:spPr>
      </p:pic>
    </p:spTree>
    <p:extLst>
      <p:ext uri="{BB962C8B-B14F-4D97-AF65-F5344CB8AC3E}">
        <p14:creationId xmlns:p14="http://schemas.microsoft.com/office/powerpoint/2010/main" val="317785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D091-C5A6-DA7A-2515-9F32D3500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2D8FB1-3273-8C4F-89B2-C1C597F47872}"/>
              </a:ext>
            </a:extLst>
          </p:cNvPr>
          <p:cNvSpPr>
            <a:spLocks noGrp="1"/>
          </p:cNvSpPr>
          <p:nvPr>
            <p:ph type="title"/>
          </p:nvPr>
        </p:nvSpPr>
        <p:spPr>
          <a:xfrm>
            <a:off x="5722837" y="587091"/>
            <a:ext cx="5743123" cy="809844"/>
          </a:xfrm>
        </p:spPr>
        <p:txBody>
          <a:bodyPr>
            <a:noAutofit/>
          </a:bodyPr>
          <a:lstStyle/>
          <a:p>
            <a:pPr algn="ctr"/>
            <a:r>
              <a:rPr lang="en-US" sz="3800" b="1" dirty="0">
                <a:solidFill>
                  <a:srgbClr val="F47F42"/>
                </a:solidFill>
              </a:rPr>
              <a:t>Help Fellow Execs Find Their Perfect Match!</a:t>
            </a:r>
          </a:p>
        </p:txBody>
      </p:sp>
      <p:pic>
        <p:nvPicPr>
          <p:cNvPr id="3" name="Picture 2">
            <a:extLst>
              <a:ext uri="{FF2B5EF4-FFF2-40B4-BE49-F238E27FC236}">
                <a16:creationId xmlns:a16="http://schemas.microsoft.com/office/drawing/2014/main" id="{36B611C2-26DD-00BD-E8D8-5002465A2A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0343" y="992013"/>
            <a:ext cx="4557765" cy="4557765"/>
          </a:xfrm>
          <a:prstGeom prst="rect">
            <a:avLst/>
          </a:prstGeom>
        </p:spPr>
      </p:pic>
      <p:sp>
        <p:nvSpPr>
          <p:cNvPr id="4" name="Content Placeholder 2">
            <a:extLst>
              <a:ext uri="{FF2B5EF4-FFF2-40B4-BE49-F238E27FC236}">
                <a16:creationId xmlns:a16="http://schemas.microsoft.com/office/drawing/2014/main" id="{E66E9C95-1FEB-3137-D221-929442BCD66A}"/>
              </a:ext>
            </a:extLst>
          </p:cNvPr>
          <p:cNvSpPr txBox="1">
            <a:spLocks/>
          </p:cNvSpPr>
          <p:nvPr/>
        </p:nvSpPr>
        <p:spPr>
          <a:xfrm>
            <a:off x="6432326" y="1497419"/>
            <a:ext cx="4557765" cy="4557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Visit ReviewMyAMS and submit a review of your AMS platform.</a:t>
            </a:r>
          </a:p>
          <a:p>
            <a:r>
              <a:rPr lang="en-US" sz="2400" dirty="0"/>
              <a:t>Help fellow executives make informed decisions.</a:t>
            </a:r>
          </a:p>
          <a:p>
            <a:r>
              <a:rPr lang="en-US" sz="2400" dirty="0"/>
              <a:t>Drive change with AMS vendors.</a:t>
            </a:r>
          </a:p>
          <a:p>
            <a:r>
              <a:rPr lang="en-US" sz="2400" dirty="0"/>
              <a:t>Research potential solutions for your organization.</a:t>
            </a:r>
          </a:p>
          <a:p>
            <a:pPr marL="0" indent="0" algn="ctr">
              <a:buNone/>
            </a:pPr>
            <a:r>
              <a:rPr lang="en-US" sz="2400" b="1" dirty="0"/>
              <a:t>PLUS</a:t>
            </a:r>
          </a:p>
          <a:p>
            <a:r>
              <a:rPr lang="en-US" sz="2400" dirty="0"/>
              <a:t>You get a chance to win a $50 Amazon gift card.</a:t>
            </a:r>
          </a:p>
          <a:p>
            <a:pPr marL="0" indent="0" algn="ctr">
              <a:buNone/>
            </a:pPr>
            <a:r>
              <a:rPr lang="en-US" sz="2400" b="1" dirty="0">
                <a:hlinkClick r:id="rId4"/>
              </a:rPr>
              <a:t>https://www.reviewmyams.com</a:t>
            </a:r>
            <a:r>
              <a:rPr lang="en-US" sz="2400" b="1" dirty="0"/>
              <a:t> </a:t>
            </a:r>
          </a:p>
        </p:txBody>
      </p:sp>
    </p:spTree>
    <p:extLst>
      <p:ext uri="{BB962C8B-B14F-4D97-AF65-F5344CB8AC3E}">
        <p14:creationId xmlns:p14="http://schemas.microsoft.com/office/powerpoint/2010/main" val="115362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a:extLst>
              <a:ext uri="{FF2B5EF4-FFF2-40B4-BE49-F238E27FC236}">
                <a16:creationId xmlns:a16="http://schemas.microsoft.com/office/drawing/2014/main" id="{D9572486-DF22-4456-89D8-C46195B6D8C4}"/>
              </a:ext>
            </a:extLst>
          </p:cNvPr>
          <p:cNvGrpSpPr/>
          <p:nvPr/>
        </p:nvGrpSpPr>
        <p:grpSpPr>
          <a:xfrm>
            <a:off x="245350" y="1449261"/>
            <a:ext cx="9358312" cy="1477583"/>
            <a:chOff x="262283" y="4243257"/>
            <a:chExt cx="9358312" cy="1477583"/>
          </a:xfrm>
        </p:grpSpPr>
        <p:sp>
          <p:nvSpPr>
            <p:cNvPr id="115" name="Rounded Rectangle 27">
              <a:extLst>
                <a:ext uri="{FF2B5EF4-FFF2-40B4-BE49-F238E27FC236}">
                  <a16:creationId xmlns:a16="http://schemas.microsoft.com/office/drawing/2014/main" id="{C1EAD293-AAAC-434E-8DBB-B6CC31CAF244}"/>
                </a:ext>
              </a:extLst>
            </p:cNvPr>
            <p:cNvSpPr/>
            <p:nvPr/>
          </p:nvSpPr>
          <p:spPr>
            <a:xfrm>
              <a:off x="262283" y="4352742"/>
              <a:ext cx="9358312" cy="1145621"/>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a:hlinkClick r:id="rId3"/>
              <a:extLst>
                <a:ext uri="{FF2B5EF4-FFF2-40B4-BE49-F238E27FC236}">
                  <a16:creationId xmlns:a16="http://schemas.microsoft.com/office/drawing/2014/main" id="{BD20EBB6-172E-431A-A02C-87C436DB5C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6510" y="4673080"/>
              <a:ext cx="1552300" cy="550525"/>
            </a:xfrm>
            <a:prstGeom prst="rect">
              <a:avLst/>
            </a:prstGeom>
          </p:spPr>
        </p:pic>
        <p:sp>
          <p:nvSpPr>
            <p:cNvPr id="117" name="TextBox 116">
              <a:extLst>
                <a:ext uri="{FF2B5EF4-FFF2-40B4-BE49-F238E27FC236}">
                  <a16:creationId xmlns:a16="http://schemas.microsoft.com/office/drawing/2014/main" id="{A08D02C2-4F32-445A-9B67-FC5310F009E3}"/>
                </a:ext>
              </a:extLst>
            </p:cNvPr>
            <p:cNvSpPr txBox="1"/>
            <p:nvPr/>
          </p:nvSpPr>
          <p:spPr>
            <a:xfrm>
              <a:off x="2250371" y="4412790"/>
              <a:ext cx="4963886" cy="1308050"/>
            </a:xfrm>
            <a:prstGeom prst="rect">
              <a:avLst/>
            </a:prstGeom>
            <a:noFill/>
          </p:spPr>
          <p:txBody>
            <a:bodyPr wrap="square" rtlCol="0">
              <a:spAutoFit/>
            </a:bodyPr>
            <a:lstStyle/>
            <a:p>
              <a:pPr>
                <a:spcAft>
                  <a:spcPts val="600"/>
                </a:spcAft>
                <a:buClr>
                  <a:srgbClr val="F47F42"/>
                </a:buClr>
                <a:buSzPct val="100000"/>
              </a:pPr>
              <a:r>
                <a:rPr lang="en-US" sz="1600" spc="-40" dirty="0">
                  <a:solidFill>
                    <a:schemeClr val="bg1"/>
                  </a:solidFill>
                  <a:cs typeface="Arial" panose="020B0604020202020204" pitchFamily="34" charset="0"/>
                </a:rPr>
                <a:t>• IT Consulting Services – </a:t>
              </a:r>
              <a:r>
                <a:rPr lang="en-US" sz="1600" spc="-40" dirty="0" err="1">
                  <a:solidFill>
                    <a:schemeClr val="bg1"/>
                  </a:solidFill>
                  <a:cs typeface="Arial" panose="020B0604020202020204" pitchFamily="34" charset="0"/>
                </a:rPr>
                <a:t>vCIO</a:t>
              </a:r>
              <a:r>
                <a:rPr lang="en-US" sz="1600" spc="-40" dirty="0">
                  <a:solidFill>
                    <a:schemeClr val="bg1"/>
                  </a:solidFill>
                  <a:cs typeface="Arial" panose="020B0604020202020204" pitchFamily="34" charset="0"/>
                </a:rPr>
                <a:t> Service</a:t>
              </a:r>
            </a:p>
            <a:p>
              <a:pPr>
                <a:spcAft>
                  <a:spcPts val="600"/>
                </a:spcAft>
                <a:buClr>
                  <a:srgbClr val="F47F42"/>
                </a:buClr>
                <a:buSzPct val="100000"/>
              </a:pPr>
              <a:r>
                <a:rPr lang="en-US" sz="1600" spc="-40" dirty="0">
                  <a:solidFill>
                    <a:schemeClr val="bg1"/>
                  </a:solidFill>
                  <a:cs typeface="Arial" panose="020B0604020202020204" pitchFamily="34" charset="0"/>
                </a:rPr>
                <a:t>• Software Selection &amp; Implementation Services</a:t>
              </a:r>
            </a:p>
            <a:p>
              <a:pPr>
                <a:spcAft>
                  <a:spcPts val="600"/>
                </a:spcAft>
                <a:buClr>
                  <a:srgbClr val="F47F42"/>
                </a:buClr>
                <a:buSzPct val="100000"/>
              </a:pPr>
              <a:r>
                <a:rPr lang="en-US" sz="1600" spc="-40" dirty="0">
                  <a:solidFill>
                    <a:schemeClr val="bg1"/>
                  </a:solidFill>
                  <a:cs typeface="Arial" panose="020B0604020202020204" pitchFamily="34" charset="0"/>
                </a:rPr>
                <a:t>• Customized Software Solutions and Integrations </a:t>
              </a:r>
            </a:p>
            <a:p>
              <a:pPr>
                <a:spcAft>
                  <a:spcPts val="600"/>
                </a:spcAft>
                <a:buClr>
                  <a:srgbClr val="F47F42"/>
                </a:buClr>
                <a:buSzPct val="100000"/>
              </a:pPr>
              <a:endParaRPr lang="en-US" sz="1600" spc="-40" dirty="0">
                <a:solidFill>
                  <a:schemeClr val="bg1"/>
                </a:solidFill>
                <a:cs typeface="Arial" panose="020B0604020202020204" pitchFamily="34" charset="0"/>
              </a:endParaRPr>
            </a:p>
          </p:txBody>
        </p:sp>
        <p:sp>
          <p:nvSpPr>
            <p:cNvPr id="118" name="TextBox 117">
              <a:extLst>
                <a:ext uri="{FF2B5EF4-FFF2-40B4-BE49-F238E27FC236}">
                  <a16:creationId xmlns:a16="http://schemas.microsoft.com/office/drawing/2014/main" id="{DB9AE05E-17F8-488A-8E10-F73C91900538}"/>
                </a:ext>
              </a:extLst>
            </p:cNvPr>
            <p:cNvSpPr txBox="1"/>
            <p:nvPr/>
          </p:nvSpPr>
          <p:spPr>
            <a:xfrm rot="16200000">
              <a:off x="-200152" y="4712083"/>
              <a:ext cx="1245429" cy="307777"/>
            </a:xfrm>
            <a:prstGeom prst="rect">
              <a:avLst/>
            </a:prstGeom>
            <a:no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CONSULTING</a:t>
              </a:r>
            </a:p>
          </p:txBody>
        </p:sp>
      </p:grpSp>
      <p:grpSp>
        <p:nvGrpSpPr>
          <p:cNvPr id="119" name="Group 118">
            <a:extLst>
              <a:ext uri="{FF2B5EF4-FFF2-40B4-BE49-F238E27FC236}">
                <a16:creationId xmlns:a16="http://schemas.microsoft.com/office/drawing/2014/main" id="{DDACD0D1-0694-4A00-A2E0-25A43A3C8091}"/>
              </a:ext>
            </a:extLst>
          </p:cNvPr>
          <p:cNvGrpSpPr/>
          <p:nvPr/>
        </p:nvGrpSpPr>
        <p:grpSpPr>
          <a:xfrm>
            <a:off x="229695" y="2834179"/>
            <a:ext cx="8061808" cy="1260696"/>
            <a:chOff x="235525" y="1682713"/>
            <a:chExt cx="8061808" cy="1260696"/>
          </a:xfrm>
        </p:grpSpPr>
        <p:sp>
          <p:nvSpPr>
            <p:cNvPr id="120" name="Rounded Rectangle 29">
              <a:extLst>
                <a:ext uri="{FF2B5EF4-FFF2-40B4-BE49-F238E27FC236}">
                  <a16:creationId xmlns:a16="http://schemas.microsoft.com/office/drawing/2014/main" id="{A43E5F4E-5E9E-4C4D-B8EC-A9399CEE89E4}"/>
                </a:ext>
              </a:extLst>
            </p:cNvPr>
            <p:cNvSpPr/>
            <p:nvPr/>
          </p:nvSpPr>
          <p:spPr>
            <a:xfrm>
              <a:off x="242193" y="1682713"/>
              <a:ext cx="8055140" cy="1260183"/>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Content Placeholder 2">
              <a:extLst>
                <a:ext uri="{FF2B5EF4-FFF2-40B4-BE49-F238E27FC236}">
                  <a16:creationId xmlns:a16="http://schemas.microsoft.com/office/drawing/2014/main" id="{94FCC2A1-8405-4282-A236-EFD1E0DB99E7}"/>
                </a:ext>
              </a:extLst>
            </p:cNvPr>
            <p:cNvSpPr txBox="1">
              <a:spLocks/>
            </p:cNvSpPr>
            <p:nvPr/>
          </p:nvSpPr>
          <p:spPr>
            <a:xfrm>
              <a:off x="2251497" y="1928474"/>
              <a:ext cx="4054020" cy="861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SzPct val="50000"/>
                <a:buNone/>
              </a:pPr>
              <a:r>
                <a:rPr lang="en-US" sz="1600" b="1" dirty="0">
                  <a:solidFill>
                    <a:schemeClr val="bg1"/>
                  </a:solidFill>
                  <a:cs typeface="Calibri" panose="020F0502020204030204" pitchFamily="34" charset="0"/>
                </a:rPr>
                <a:t>Mojo Middleware</a:t>
              </a:r>
              <a:r>
                <a:rPr lang="en-US" sz="1600" dirty="0">
                  <a:solidFill>
                    <a:schemeClr val="bg1"/>
                  </a:solidFill>
                  <a:cs typeface="Calibri" panose="020F0502020204030204" pitchFamily="34" charset="0"/>
                </a:rPr>
                <a:t>™ - Easily integrate your different association software packages with over 40 available connectors.</a:t>
              </a:r>
            </a:p>
          </p:txBody>
        </p:sp>
        <p:pic>
          <p:nvPicPr>
            <p:cNvPr id="122" name="Picture 121">
              <a:hlinkClick r:id="rId5"/>
              <a:extLst>
                <a:ext uri="{FF2B5EF4-FFF2-40B4-BE49-F238E27FC236}">
                  <a16:creationId xmlns:a16="http://schemas.microsoft.com/office/drawing/2014/main" id="{89DAC0A2-B01F-4C9A-9D7C-87E412ABA7D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93322" y="2067917"/>
              <a:ext cx="1355544" cy="524999"/>
            </a:xfrm>
            <a:prstGeom prst="rect">
              <a:avLst/>
            </a:prstGeom>
          </p:spPr>
        </p:pic>
        <p:sp>
          <p:nvSpPr>
            <p:cNvPr id="123" name="TextBox 122">
              <a:extLst>
                <a:ext uri="{FF2B5EF4-FFF2-40B4-BE49-F238E27FC236}">
                  <a16:creationId xmlns:a16="http://schemas.microsoft.com/office/drawing/2014/main" id="{83965A49-1F74-4457-A973-C29D31FED9F8}"/>
                </a:ext>
              </a:extLst>
            </p:cNvPr>
            <p:cNvSpPr txBox="1"/>
            <p:nvPr/>
          </p:nvSpPr>
          <p:spPr>
            <a:xfrm rot="16200000">
              <a:off x="-233301" y="2166806"/>
              <a:ext cx="1245429" cy="307777"/>
            </a:xfrm>
            <a:prstGeom prst="rect">
              <a:avLst/>
            </a:prstGeom>
            <a:noFill/>
          </p:spPr>
          <p:txBody>
            <a:bodyPr wrap="square" rtlCol="0">
              <a:spAutoFit/>
            </a:bodyPr>
            <a:lstStyle/>
            <a:p>
              <a:pPr algn="ctr"/>
              <a:r>
                <a:rPr lang="en-US" sz="1400" dirty="0">
                  <a:solidFill>
                    <a:schemeClr val="bg1"/>
                  </a:solidFill>
                  <a:latin typeface="Calibri" panose="020F0502020204030204" pitchFamily="34" charset="0"/>
                  <a:cs typeface="Calibri" panose="020F0502020204030204" pitchFamily="34" charset="0"/>
                </a:rPr>
                <a:t>INTEGRATION</a:t>
              </a:r>
            </a:p>
          </p:txBody>
        </p:sp>
      </p:grpSp>
      <p:grpSp>
        <p:nvGrpSpPr>
          <p:cNvPr id="124" name="Group 123">
            <a:extLst>
              <a:ext uri="{FF2B5EF4-FFF2-40B4-BE49-F238E27FC236}">
                <a16:creationId xmlns:a16="http://schemas.microsoft.com/office/drawing/2014/main" id="{4121251B-2C4B-47D7-8A80-7A7AC1CF09A3}"/>
              </a:ext>
            </a:extLst>
          </p:cNvPr>
          <p:cNvGrpSpPr/>
          <p:nvPr/>
        </p:nvGrpSpPr>
        <p:grpSpPr>
          <a:xfrm>
            <a:off x="221125" y="4235416"/>
            <a:ext cx="9171045" cy="1298796"/>
            <a:chOff x="226955" y="3016213"/>
            <a:chExt cx="9171045" cy="1298796"/>
          </a:xfrm>
        </p:grpSpPr>
        <p:sp>
          <p:nvSpPr>
            <p:cNvPr id="125" name="Rounded Rectangle 28">
              <a:extLst>
                <a:ext uri="{FF2B5EF4-FFF2-40B4-BE49-F238E27FC236}">
                  <a16:creationId xmlns:a16="http://schemas.microsoft.com/office/drawing/2014/main" id="{E11063D5-8B6D-472F-8BED-9B815C7D9752}"/>
                </a:ext>
              </a:extLst>
            </p:cNvPr>
            <p:cNvSpPr/>
            <p:nvPr/>
          </p:nvSpPr>
          <p:spPr>
            <a:xfrm>
              <a:off x="226955" y="3016213"/>
              <a:ext cx="9171045" cy="1260183"/>
            </a:xfrm>
            <a:prstGeom prst="roundRect">
              <a:avLst/>
            </a:prstGeom>
            <a:gradFill flip="none" rotWithShape="1">
              <a:gsLst>
                <a:gs pos="0">
                  <a:srgbClr val="7030A0"/>
                </a:gs>
                <a:gs pos="23000">
                  <a:srgbClr val="873DC1"/>
                </a:gs>
                <a:gs pos="69000">
                  <a:srgbClr val="873DC1"/>
                </a:gs>
                <a:gs pos="97000">
                  <a:srgbClr val="6B3E7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6" name="Picture 125">
              <a:hlinkClick r:id="rId7"/>
              <a:extLst>
                <a:ext uri="{FF2B5EF4-FFF2-40B4-BE49-F238E27FC236}">
                  <a16:creationId xmlns:a16="http://schemas.microsoft.com/office/drawing/2014/main" id="{F07E4BA2-D493-4FA9-B4BB-DC6AFEC2431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3025" y="3278026"/>
              <a:ext cx="1673064" cy="715915"/>
            </a:xfrm>
            <a:prstGeom prst="rect">
              <a:avLst/>
            </a:prstGeom>
          </p:spPr>
        </p:pic>
        <p:sp>
          <p:nvSpPr>
            <p:cNvPr id="127" name="TextBox 126">
              <a:extLst>
                <a:ext uri="{FF2B5EF4-FFF2-40B4-BE49-F238E27FC236}">
                  <a16:creationId xmlns:a16="http://schemas.microsoft.com/office/drawing/2014/main" id="{5ED93AFE-C20F-4ABD-9E47-F05D6183A2EB}"/>
                </a:ext>
              </a:extLst>
            </p:cNvPr>
            <p:cNvSpPr txBox="1"/>
            <p:nvPr/>
          </p:nvSpPr>
          <p:spPr>
            <a:xfrm>
              <a:off x="2179120" y="3127018"/>
              <a:ext cx="4275118" cy="1077218"/>
            </a:xfrm>
            <a:prstGeom prst="rect">
              <a:avLst/>
            </a:prstGeom>
            <a:noFill/>
          </p:spPr>
          <p:txBody>
            <a:bodyPr wrap="square" rtlCol="0">
              <a:spAutoFit/>
            </a:bodyPr>
            <a:lstStyle/>
            <a:p>
              <a:r>
                <a:rPr lang="en-US" sz="1600" b="1" dirty="0">
                  <a:solidFill>
                    <a:schemeClr val="bg1"/>
                  </a:solidFill>
                  <a:cs typeface="Calibri" panose="020F0502020204030204" pitchFamily="34" charset="0"/>
                </a:rPr>
                <a:t>Software Mage</a:t>
              </a:r>
              <a:r>
                <a:rPr lang="en-US" sz="1600" dirty="0">
                  <a:solidFill>
                    <a:schemeClr val="bg1"/>
                  </a:solidFill>
                  <a:cs typeface="Calibri" panose="020F0502020204030204" pitchFamily="34" charset="0"/>
                </a:rPr>
                <a:t>™</a:t>
              </a:r>
              <a:r>
                <a:rPr lang="en-US" sz="1600" b="1" dirty="0">
                  <a:solidFill>
                    <a:schemeClr val="bg1"/>
                  </a:solidFill>
                  <a:cs typeface="Calibri" panose="020F0502020204030204" pitchFamily="34" charset="0"/>
                </a:rPr>
                <a:t>  </a:t>
              </a:r>
              <a:r>
                <a:rPr lang="en-US" sz="1600" dirty="0">
                  <a:solidFill>
                    <a:schemeClr val="bg1"/>
                  </a:solidFill>
                  <a:cs typeface="Calibri" panose="020F0502020204030204" pitchFamily="34" charset="0"/>
                </a:rPr>
                <a:t>– Online tools helping you navigate the AMS/CRM selection process, gather requirements, draft your RFP, and evaluate vendor responses.</a:t>
              </a:r>
            </a:p>
          </p:txBody>
        </p:sp>
        <p:sp>
          <p:nvSpPr>
            <p:cNvPr id="128" name="TextBox 127">
              <a:extLst>
                <a:ext uri="{FF2B5EF4-FFF2-40B4-BE49-F238E27FC236}">
                  <a16:creationId xmlns:a16="http://schemas.microsoft.com/office/drawing/2014/main" id="{97C02D74-5165-40A3-AB51-1CF087981F2D}"/>
                </a:ext>
              </a:extLst>
            </p:cNvPr>
            <p:cNvSpPr txBox="1"/>
            <p:nvPr/>
          </p:nvSpPr>
          <p:spPr>
            <a:xfrm rot="16200000">
              <a:off x="-233301" y="3538406"/>
              <a:ext cx="1245429" cy="307777"/>
            </a:xfrm>
            <a:prstGeom prst="rect">
              <a:avLst/>
            </a:prstGeom>
            <a:noFill/>
          </p:spPr>
          <p:txBody>
            <a:bodyPr wrap="square" rtlCol="0">
              <a:spAutoFit/>
            </a:bodyPr>
            <a:lstStyle/>
            <a:p>
              <a:pPr algn="ctr"/>
              <a:r>
                <a:rPr lang="en-US" sz="1400" dirty="0">
                  <a:solidFill>
                    <a:schemeClr val="bg1"/>
                  </a:solidFill>
                  <a:latin typeface="Calibri" panose="020F0502020204030204" pitchFamily="34" charset="0"/>
                  <a:cs typeface="Calibri" panose="020F0502020204030204" pitchFamily="34" charset="0"/>
                </a:rPr>
                <a:t>SOFTWARE</a:t>
              </a:r>
            </a:p>
          </p:txBody>
        </p:sp>
      </p:grpSp>
      <p:sp>
        <p:nvSpPr>
          <p:cNvPr id="129" name="Oval 128">
            <a:extLst>
              <a:ext uri="{FF2B5EF4-FFF2-40B4-BE49-F238E27FC236}">
                <a16:creationId xmlns:a16="http://schemas.microsoft.com/office/drawing/2014/main" id="{7EE88396-463D-4316-B107-F9E44064D7EF}"/>
              </a:ext>
            </a:extLst>
          </p:cNvPr>
          <p:cNvSpPr/>
          <p:nvPr/>
        </p:nvSpPr>
        <p:spPr>
          <a:xfrm>
            <a:off x="6902103" y="-1397951"/>
            <a:ext cx="7593617" cy="7577440"/>
          </a:xfrm>
          <a:prstGeom prst="ellipse">
            <a:avLst/>
          </a:prstGeom>
          <a:gradFill flip="none" rotWithShape="1">
            <a:gsLst>
              <a:gs pos="55000">
                <a:srgbClr val="D86313"/>
              </a:gs>
              <a:gs pos="0">
                <a:schemeClr val="accent2">
                  <a:lumMod val="89000"/>
                </a:schemeClr>
              </a:gs>
              <a:gs pos="81000">
                <a:schemeClr val="accent2">
                  <a:lumMod val="75000"/>
                </a:schemeClr>
              </a:gs>
              <a:gs pos="97000">
                <a:schemeClr val="accent2">
                  <a:lumMod val="70000"/>
                </a:schemeClr>
              </a:gs>
            </a:gsLst>
            <a:path path="circle">
              <a:fillToRect l="50000" t="50000" r="50000" b="50000"/>
            </a:path>
            <a:tileRect/>
          </a:gradFill>
          <a:ln>
            <a:noFill/>
          </a:ln>
          <a:effectLst>
            <a:outerShdw blurRad="320432"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0" name="Picture 129">
            <a:hlinkClick r:id="rId9"/>
            <a:extLst>
              <a:ext uri="{FF2B5EF4-FFF2-40B4-BE49-F238E27FC236}">
                <a16:creationId xmlns:a16="http://schemas.microsoft.com/office/drawing/2014/main" id="{96AAC3EA-2FA0-4BF4-8640-289C61BA5292}"/>
              </a:ext>
            </a:extLst>
          </p:cNvPr>
          <p:cNvPicPr>
            <a:picLocks noChangeAspect="1"/>
          </p:cNvPicPr>
          <p:nvPr/>
        </p:nvPicPr>
        <p:blipFill>
          <a:blip r:embed="rId10">
            <a:alphaModFix amt="58000"/>
          </a:blip>
          <a:stretch>
            <a:fillRect/>
          </a:stretch>
        </p:blipFill>
        <p:spPr>
          <a:xfrm>
            <a:off x="6917625" y="-1391391"/>
            <a:ext cx="7611093" cy="7611093"/>
          </a:xfrm>
          <a:prstGeom prst="rect">
            <a:avLst/>
          </a:prstGeom>
        </p:spPr>
      </p:pic>
      <p:pic>
        <p:nvPicPr>
          <p:cNvPr id="131" name="Content Placeholder 5">
            <a:extLst>
              <a:ext uri="{FF2B5EF4-FFF2-40B4-BE49-F238E27FC236}">
                <a16:creationId xmlns:a16="http://schemas.microsoft.com/office/drawing/2014/main" id="{EA9ABBFD-ACC4-419C-80B1-95FF61E5DCE3}"/>
              </a:ext>
            </a:extLst>
          </p:cNvPr>
          <p:cNvPicPr>
            <a:picLocks noGrp="1" noChangeAspect="1"/>
          </p:cNvPicPr>
          <p:nvPr>
            <p:ph idx="1"/>
          </p:nvPr>
        </p:nvPicPr>
        <p:blipFill>
          <a:blip r:embed="rId11"/>
          <a:stretch>
            <a:fillRect/>
          </a:stretch>
        </p:blipFill>
        <p:spPr>
          <a:xfrm>
            <a:off x="1445054" y="734802"/>
            <a:ext cx="3313213" cy="798033"/>
          </a:xfrm>
        </p:spPr>
      </p:pic>
      <p:sp>
        <p:nvSpPr>
          <p:cNvPr id="132" name="Content Placeholder 2">
            <a:extLst>
              <a:ext uri="{FF2B5EF4-FFF2-40B4-BE49-F238E27FC236}">
                <a16:creationId xmlns:a16="http://schemas.microsoft.com/office/drawing/2014/main" id="{66B47B16-4448-4C15-9290-8E3238D39470}"/>
              </a:ext>
            </a:extLst>
          </p:cNvPr>
          <p:cNvSpPr txBox="1">
            <a:spLocks/>
          </p:cNvSpPr>
          <p:nvPr/>
        </p:nvSpPr>
        <p:spPr>
          <a:xfrm>
            <a:off x="8932179" y="2615170"/>
            <a:ext cx="2729734" cy="1349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600" dirty="0"/>
          </a:p>
          <a:p>
            <a:pPr lvl="1"/>
            <a:endParaRPr lang="en-US" sz="1600" dirty="0"/>
          </a:p>
        </p:txBody>
      </p:sp>
      <p:sp>
        <p:nvSpPr>
          <p:cNvPr id="133" name="Title 1">
            <a:extLst>
              <a:ext uri="{FF2B5EF4-FFF2-40B4-BE49-F238E27FC236}">
                <a16:creationId xmlns:a16="http://schemas.microsoft.com/office/drawing/2014/main" id="{5198A7D7-C94C-475D-85F7-4D5E413EDF2E}"/>
              </a:ext>
            </a:extLst>
          </p:cNvPr>
          <p:cNvSpPr txBox="1">
            <a:spLocks/>
          </p:cNvSpPr>
          <p:nvPr/>
        </p:nvSpPr>
        <p:spPr>
          <a:xfrm>
            <a:off x="9103041" y="4681038"/>
            <a:ext cx="3088959" cy="392631"/>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cs typeface="Calibri" panose="020F0502020204030204" pitchFamily="34" charset="0"/>
                <a:hlinkClick r:id="rId12">
                  <a:extLst>
                    <a:ext uri="{A12FA001-AC4F-418D-AE19-62706E023703}">
                      <ahyp:hlinkClr xmlns:ahyp="http://schemas.microsoft.com/office/drawing/2018/hyperlinkcolor" val="tx"/>
                    </a:ext>
                  </a:extLst>
                </a:hlinkClick>
              </a:rPr>
              <a:t>501works.com</a:t>
            </a:r>
            <a:endParaRPr lang="en-US" b="1" dirty="0">
              <a:solidFill>
                <a:schemeClr val="bg1"/>
              </a:solidFill>
              <a:cs typeface="Calibri" panose="020F0502020204030204" pitchFamily="34" charset="0"/>
            </a:endParaRPr>
          </a:p>
        </p:txBody>
      </p:sp>
      <p:pic>
        <p:nvPicPr>
          <p:cNvPr id="134" name="Graphic 20" descr="Receiver with solid fill">
            <a:extLst>
              <a:ext uri="{FF2B5EF4-FFF2-40B4-BE49-F238E27FC236}">
                <a16:creationId xmlns:a16="http://schemas.microsoft.com/office/drawing/2014/main" id="{6569497E-B66D-4414-B315-2AFF69EE9BC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74710" y="3476472"/>
            <a:ext cx="305884" cy="331852"/>
          </a:xfrm>
          <a:prstGeom prst="rect">
            <a:avLst/>
          </a:prstGeom>
        </p:spPr>
      </p:pic>
      <p:sp>
        <p:nvSpPr>
          <p:cNvPr id="135" name="Title 1">
            <a:extLst>
              <a:ext uri="{FF2B5EF4-FFF2-40B4-BE49-F238E27FC236}">
                <a16:creationId xmlns:a16="http://schemas.microsoft.com/office/drawing/2014/main" id="{C57B5CF2-7763-479C-A90C-1F65095B7E06}"/>
              </a:ext>
            </a:extLst>
          </p:cNvPr>
          <p:cNvSpPr txBox="1">
            <a:spLocks/>
          </p:cNvSpPr>
          <p:nvPr/>
        </p:nvSpPr>
        <p:spPr>
          <a:xfrm>
            <a:off x="9043994" y="3442807"/>
            <a:ext cx="2772729" cy="350928"/>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i="0" strike="noStrike" dirty="0">
                <a:solidFill>
                  <a:schemeClr val="bg1"/>
                </a:solidFill>
                <a:effectLst/>
                <a:cs typeface="Calibri" panose="020F0502020204030204" pitchFamily="34" charset="0"/>
              </a:rPr>
              <a:t>703-459-9779</a:t>
            </a:r>
            <a:endParaRPr lang="en-US" b="1" dirty="0">
              <a:solidFill>
                <a:schemeClr val="bg1"/>
              </a:solidFill>
              <a:cs typeface="Calibri" panose="020F0502020204030204" pitchFamily="34" charset="0"/>
            </a:endParaRPr>
          </a:p>
        </p:txBody>
      </p:sp>
      <p:sp>
        <p:nvSpPr>
          <p:cNvPr id="136" name="Title 1">
            <a:extLst>
              <a:ext uri="{FF2B5EF4-FFF2-40B4-BE49-F238E27FC236}">
                <a16:creationId xmlns:a16="http://schemas.microsoft.com/office/drawing/2014/main" id="{96C28DEB-190A-4DA9-BFAF-495F6A316ACE}"/>
              </a:ext>
            </a:extLst>
          </p:cNvPr>
          <p:cNvSpPr txBox="1">
            <a:spLocks/>
          </p:cNvSpPr>
          <p:nvPr/>
        </p:nvSpPr>
        <p:spPr>
          <a:xfrm>
            <a:off x="9046363" y="3832918"/>
            <a:ext cx="3145638" cy="386021"/>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cs typeface="Calibri" panose="020F0502020204030204" pitchFamily="34" charset="0"/>
                <a:hlinkClick r:id="rId15">
                  <a:extLst>
                    <a:ext uri="{A12FA001-AC4F-418D-AE19-62706E023703}">
                      <ahyp:hlinkClr xmlns:ahyp="http://schemas.microsoft.com/office/drawing/2018/hyperlinkcolor" val="tx"/>
                    </a:ext>
                  </a:extLst>
                </a:hlinkClick>
              </a:rPr>
              <a:t>marquis@501works.com</a:t>
            </a:r>
            <a:endParaRPr lang="en-US" b="1" dirty="0">
              <a:solidFill>
                <a:schemeClr val="bg1"/>
              </a:solidFill>
              <a:cs typeface="Calibri" panose="020F0502020204030204" pitchFamily="34" charset="0"/>
            </a:endParaRPr>
          </a:p>
        </p:txBody>
      </p:sp>
      <p:pic>
        <p:nvPicPr>
          <p:cNvPr id="137" name="Graphic 28" descr="Open envelope with solid fill">
            <a:extLst>
              <a:ext uri="{FF2B5EF4-FFF2-40B4-BE49-F238E27FC236}">
                <a16:creationId xmlns:a16="http://schemas.microsoft.com/office/drawing/2014/main" id="{BA236652-623A-41E6-BBCA-287F25C9367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86978" y="4054331"/>
            <a:ext cx="265260" cy="265260"/>
          </a:xfrm>
          <a:prstGeom prst="rect">
            <a:avLst/>
          </a:prstGeom>
        </p:spPr>
      </p:pic>
      <p:sp>
        <p:nvSpPr>
          <p:cNvPr id="138" name="TextBox 137">
            <a:extLst>
              <a:ext uri="{FF2B5EF4-FFF2-40B4-BE49-F238E27FC236}">
                <a16:creationId xmlns:a16="http://schemas.microsoft.com/office/drawing/2014/main" id="{96849FCB-14B6-43DB-A437-25F714A3ACE7}"/>
              </a:ext>
            </a:extLst>
          </p:cNvPr>
          <p:cNvSpPr txBox="1"/>
          <p:nvPr/>
        </p:nvSpPr>
        <p:spPr>
          <a:xfrm>
            <a:off x="7862493" y="2243938"/>
            <a:ext cx="4261107" cy="1077218"/>
          </a:xfrm>
          <a:prstGeom prst="rect">
            <a:avLst/>
          </a:prstGeom>
          <a:noFill/>
        </p:spPr>
        <p:txBody>
          <a:bodyPr wrap="square" rtlCol="0">
            <a:spAutoFit/>
          </a:bodyPr>
          <a:lstStyle/>
          <a:p>
            <a:pPr algn="ctr"/>
            <a:r>
              <a:rPr lang="en-US" sz="2400" b="1" spc="-150" dirty="0">
                <a:solidFill>
                  <a:schemeClr val="bg1"/>
                </a:solidFill>
                <a:cs typeface="Calibri" panose="020F0502020204030204" pitchFamily="34" charset="0"/>
              </a:rPr>
              <a:t>We are here to help!</a:t>
            </a:r>
          </a:p>
          <a:p>
            <a:pPr algn="ctr"/>
            <a:r>
              <a:rPr lang="en-US" sz="2000" dirty="0">
                <a:solidFill>
                  <a:schemeClr val="bg1"/>
                </a:solidFill>
                <a:latin typeface="Arial" panose="020B0604020202020204" pitchFamily="34" charset="0"/>
                <a:cs typeface="Arial" panose="020B0604020202020204" pitchFamily="34" charset="0"/>
              </a:rPr>
              <a:t>Call or email us for a </a:t>
            </a:r>
            <a:r>
              <a:rPr lang="en-US" sz="2000" b="1" dirty="0">
                <a:solidFill>
                  <a:schemeClr val="bg1"/>
                </a:solidFill>
                <a:latin typeface="Arial" panose="020B0604020202020204" pitchFamily="34" charset="0"/>
                <a:cs typeface="Arial" panose="020B0604020202020204" pitchFamily="34" charset="0"/>
              </a:rPr>
              <a:t>30 minute free </a:t>
            </a:r>
            <a:r>
              <a:rPr lang="en-US" sz="2000" dirty="0">
                <a:solidFill>
                  <a:schemeClr val="bg1"/>
                </a:solidFill>
                <a:latin typeface="Arial" panose="020B0604020202020204" pitchFamily="34" charset="0"/>
                <a:cs typeface="Arial" panose="020B0604020202020204" pitchFamily="34" charset="0"/>
              </a:rPr>
              <a:t>consulting session</a:t>
            </a:r>
          </a:p>
        </p:txBody>
      </p:sp>
      <p:pic>
        <p:nvPicPr>
          <p:cNvPr id="139" name="Graphic 138" descr="Laptop with solid fill">
            <a:extLst>
              <a:ext uri="{FF2B5EF4-FFF2-40B4-BE49-F238E27FC236}">
                <a16:creationId xmlns:a16="http://schemas.microsoft.com/office/drawing/2014/main" id="{1951B89D-401F-4D6E-AD33-74292D9970D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727492" y="4845589"/>
            <a:ext cx="316186" cy="316186"/>
          </a:xfrm>
          <a:prstGeom prst="rect">
            <a:avLst/>
          </a:prstGeom>
        </p:spPr>
      </p:pic>
      <p:pic>
        <p:nvPicPr>
          <p:cNvPr id="140" name="Picture 139" descr="Graphical user interface, application&#10;&#10;Description automatically generated">
            <a:extLst>
              <a:ext uri="{FF2B5EF4-FFF2-40B4-BE49-F238E27FC236}">
                <a16:creationId xmlns:a16="http://schemas.microsoft.com/office/drawing/2014/main" id="{91512A30-36D8-4E72-A3FD-97A03F4C8701}"/>
              </a:ext>
            </a:extLst>
          </p:cNvPr>
          <p:cNvPicPr>
            <a:picLocks noChangeAspect="1"/>
          </p:cNvPicPr>
          <p:nvPr/>
        </p:nvPicPr>
        <p:blipFill>
          <a:blip r:embed="rId20">
            <a:extLst>
              <a:ext uri="{BEBA8EAE-BF5A-486C-A8C5-ECC9F3942E4B}">
                <a14:imgProps xmlns:a14="http://schemas.microsoft.com/office/drawing/2010/main">
                  <a14:imgLayer r:embed="rId21">
                    <a14:imgEffect>
                      <a14:colorTemperature colorTemp="6962"/>
                    </a14:imgEffect>
                    <a14:imgEffect>
                      <a14:saturation sat="112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a:xfrm>
            <a:off x="8731338" y="141668"/>
            <a:ext cx="2400154" cy="2168560"/>
          </a:xfrm>
          <a:prstGeom prst="rect">
            <a:avLst/>
          </a:prstGeom>
          <a:effectLst>
            <a:outerShdw blurRad="183916" dist="72573" dir="16200000" rotWithShape="0">
              <a:prstClr val="black">
                <a:alpha val="40000"/>
              </a:prstClr>
            </a:outerShdw>
          </a:effectLst>
        </p:spPr>
      </p:pic>
      <p:sp>
        <p:nvSpPr>
          <p:cNvPr id="141" name="Title 1">
            <a:extLst>
              <a:ext uri="{FF2B5EF4-FFF2-40B4-BE49-F238E27FC236}">
                <a16:creationId xmlns:a16="http://schemas.microsoft.com/office/drawing/2014/main" id="{5579B549-A891-452E-B325-B44901EFBE6A}"/>
              </a:ext>
            </a:extLst>
          </p:cNvPr>
          <p:cNvSpPr txBox="1">
            <a:spLocks/>
          </p:cNvSpPr>
          <p:nvPr/>
        </p:nvSpPr>
        <p:spPr>
          <a:xfrm>
            <a:off x="9046363" y="4114795"/>
            <a:ext cx="3145638" cy="386021"/>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cs typeface="Calibri" panose="020F0502020204030204" pitchFamily="34" charset="0"/>
                <a:hlinkClick r:id="rId22">
                  <a:extLst>
                    <a:ext uri="{A12FA001-AC4F-418D-AE19-62706E023703}">
                      <ahyp:hlinkClr xmlns:ahyp="http://schemas.microsoft.com/office/drawing/2018/hyperlinkcolor" val="tx"/>
                    </a:ext>
                  </a:extLst>
                </a:hlinkClick>
              </a:rPr>
              <a:t>theCIOHour@501works.com</a:t>
            </a:r>
            <a:endParaRPr lang="en-US" b="1" dirty="0">
              <a:solidFill>
                <a:schemeClr val="bg1"/>
              </a:solidFill>
              <a:cs typeface="Calibri" panose="020F0502020204030204" pitchFamily="34" charset="0"/>
            </a:endParaRPr>
          </a:p>
        </p:txBody>
      </p:sp>
      <p:sp>
        <p:nvSpPr>
          <p:cNvPr id="142" name="Title 1">
            <a:extLst>
              <a:ext uri="{FF2B5EF4-FFF2-40B4-BE49-F238E27FC236}">
                <a16:creationId xmlns:a16="http://schemas.microsoft.com/office/drawing/2014/main" id="{7ADDC074-07F1-488F-ACE5-8653FACB775B}"/>
              </a:ext>
            </a:extLst>
          </p:cNvPr>
          <p:cNvSpPr txBox="1">
            <a:spLocks/>
          </p:cNvSpPr>
          <p:nvPr/>
        </p:nvSpPr>
        <p:spPr>
          <a:xfrm>
            <a:off x="9117658" y="4989003"/>
            <a:ext cx="3074342" cy="392631"/>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cs typeface="Calibri" panose="020F0502020204030204" pitchFamily="34" charset="0"/>
                <a:hlinkClick r:id="rId12">
                  <a:extLst>
                    <a:ext uri="{A12FA001-AC4F-418D-AE19-62706E023703}">
                      <ahyp:hlinkClr xmlns:ahyp="http://schemas.microsoft.com/office/drawing/2018/hyperlinkcolor" val="tx"/>
                    </a:ext>
                  </a:extLst>
                </a:hlinkClick>
              </a:rPr>
              <a:t>theCIOHour.com</a:t>
            </a:r>
            <a:r>
              <a:rPr lang="en-US" b="1" dirty="0">
                <a:solidFill>
                  <a:schemeClr val="bg1"/>
                </a:solidFill>
                <a:cs typeface="Calibri" panose="020F0502020204030204" pitchFamily="34" charset="0"/>
              </a:rPr>
              <a:t> </a:t>
            </a:r>
          </a:p>
        </p:txBody>
      </p:sp>
      <p:sp>
        <p:nvSpPr>
          <p:cNvPr id="143" name="Rectangle 142">
            <a:extLst>
              <a:ext uri="{FF2B5EF4-FFF2-40B4-BE49-F238E27FC236}">
                <a16:creationId xmlns:a16="http://schemas.microsoft.com/office/drawing/2014/main" id="{259C257C-B8FB-46B3-9F45-04A5104A31D8}"/>
              </a:ext>
            </a:extLst>
          </p:cNvPr>
          <p:cNvSpPr/>
          <p:nvPr/>
        </p:nvSpPr>
        <p:spPr>
          <a:xfrm>
            <a:off x="-254000" y="-2489200"/>
            <a:ext cx="15307733" cy="248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E645676F-E3D0-4C24-B139-42CC4879374D}"/>
              </a:ext>
            </a:extLst>
          </p:cNvPr>
          <p:cNvSpPr/>
          <p:nvPr/>
        </p:nvSpPr>
        <p:spPr>
          <a:xfrm>
            <a:off x="12192000" y="-2409952"/>
            <a:ext cx="3355509" cy="102737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431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828367" y="733361"/>
            <a:ext cx="10515600" cy="809844"/>
          </a:xfrm>
        </p:spPr>
        <p:txBody>
          <a:bodyPr/>
          <a:lstStyle/>
          <a:p>
            <a:r>
              <a:rPr lang="en-US" b="1" dirty="0">
                <a:solidFill>
                  <a:srgbClr val="F47F42"/>
                </a:solidFill>
              </a:rPr>
              <a:t>Final Thoughts</a:t>
            </a:r>
          </a:p>
        </p:txBody>
      </p:sp>
      <p:sp>
        <p:nvSpPr>
          <p:cNvPr id="3" name="Content Placeholder 2">
            <a:extLst>
              <a:ext uri="{FF2B5EF4-FFF2-40B4-BE49-F238E27FC236}">
                <a16:creationId xmlns:a16="http://schemas.microsoft.com/office/drawing/2014/main" id="{7AD08227-905E-46BC-9D0A-1FA00FD1814F}"/>
              </a:ext>
            </a:extLst>
          </p:cNvPr>
          <p:cNvSpPr>
            <a:spLocks noGrp="1"/>
          </p:cNvSpPr>
          <p:nvPr>
            <p:ph idx="1"/>
          </p:nvPr>
        </p:nvSpPr>
        <p:spPr>
          <a:xfrm>
            <a:off x="1337186" y="1543205"/>
            <a:ext cx="10515599" cy="4351338"/>
          </a:xfrm>
        </p:spPr>
        <p:txBody>
          <a:bodyPr>
            <a:normAutofit/>
          </a:bodyPr>
          <a:lstStyle/>
          <a:p>
            <a:pPr>
              <a:lnSpc>
                <a:spcPct val="120000"/>
              </a:lnSpc>
            </a:pPr>
            <a:r>
              <a:rPr lang="en-US" dirty="0"/>
              <a:t>Join us March 6th for </a:t>
            </a:r>
            <a:r>
              <a:rPr lang="en-US" b="1" dirty="0"/>
              <a:t>Integrations – The Ups &amp; Downs</a:t>
            </a:r>
            <a:endParaRPr lang="en-US" b="1" dirty="0">
              <a:highlight>
                <a:srgbClr val="FFFF00"/>
              </a:highlight>
            </a:endParaRPr>
          </a:p>
          <a:p>
            <a:pPr>
              <a:lnSpc>
                <a:spcPct val="120000"/>
              </a:lnSpc>
            </a:pPr>
            <a:r>
              <a:rPr lang="en-US" dirty="0"/>
              <a:t>An archive of this presentation and today’s Webinar will </a:t>
            </a:r>
            <a:br>
              <a:rPr lang="en-US" dirty="0"/>
            </a:br>
            <a:r>
              <a:rPr lang="en-US" dirty="0"/>
              <a:t>be posted on </a:t>
            </a:r>
            <a:r>
              <a:rPr lang="en-US" dirty="0">
                <a:hlinkClick r:id="rId3"/>
              </a:rPr>
              <a:t>theCIOHour.com</a:t>
            </a:r>
            <a:r>
              <a:rPr lang="en-US" dirty="0"/>
              <a:t> in a few days</a:t>
            </a:r>
          </a:p>
          <a:p>
            <a:pPr>
              <a:lnSpc>
                <a:spcPct val="120000"/>
              </a:lnSpc>
            </a:pPr>
            <a:r>
              <a:rPr lang="en-US" dirty="0"/>
              <a:t>Any suggestions for future programs?  Topics you would like </a:t>
            </a:r>
            <a:br>
              <a:rPr lang="en-US" dirty="0"/>
            </a:br>
            <a:r>
              <a:rPr lang="en-US" dirty="0"/>
              <a:t>to see covered?  Please email us:  </a:t>
            </a:r>
            <a:r>
              <a:rPr lang="en-US" dirty="0">
                <a:hlinkClick r:id="rId4"/>
              </a:rPr>
              <a:t>theCIOHour@501works.com</a:t>
            </a:r>
            <a:r>
              <a:rPr lang="en-US" dirty="0"/>
              <a:t> </a:t>
            </a:r>
          </a:p>
          <a:p>
            <a:pPr>
              <a:lnSpc>
                <a:spcPct val="120000"/>
              </a:lnSpc>
            </a:pPr>
            <a:r>
              <a:rPr lang="en-US" dirty="0"/>
              <a:t>For CAE credit – you will receive a link via email tomorrow so </a:t>
            </a:r>
            <a:br>
              <a:rPr lang="en-US" dirty="0"/>
            </a:br>
            <a:r>
              <a:rPr lang="en-US" dirty="0"/>
              <a:t>you can claim your credit and receive your certificate</a:t>
            </a:r>
          </a:p>
          <a:p>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7326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838200" y="723528"/>
            <a:ext cx="10515600" cy="809844"/>
          </a:xfrm>
        </p:spPr>
        <p:txBody>
          <a:bodyPr>
            <a:normAutofit/>
          </a:bodyPr>
          <a:lstStyle/>
          <a:p>
            <a:r>
              <a:rPr lang="en-US" sz="4000" b="1" dirty="0">
                <a:solidFill>
                  <a:srgbClr val="F47F42"/>
                </a:solidFill>
              </a:rPr>
              <a:t>Ground rules…</a:t>
            </a:r>
            <a:r>
              <a:rPr lang="en-US" sz="4000" b="1" dirty="0"/>
              <a:t>	</a:t>
            </a:r>
          </a:p>
        </p:txBody>
      </p:sp>
      <p:sp>
        <p:nvSpPr>
          <p:cNvPr id="3" name="Content Placeholder 2">
            <a:extLst>
              <a:ext uri="{FF2B5EF4-FFF2-40B4-BE49-F238E27FC236}">
                <a16:creationId xmlns:a16="http://schemas.microsoft.com/office/drawing/2014/main" id="{7AD08227-905E-46BC-9D0A-1FA00FD1814F}"/>
              </a:ext>
            </a:extLst>
          </p:cNvPr>
          <p:cNvSpPr>
            <a:spLocks noGrp="1"/>
          </p:cNvSpPr>
          <p:nvPr>
            <p:ph idx="1"/>
          </p:nvPr>
        </p:nvSpPr>
        <p:spPr>
          <a:xfrm>
            <a:off x="1510018" y="1354545"/>
            <a:ext cx="9843782" cy="4351338"/>
          </a:xfrm>
        </p:spPr>
        <p:txBody>
          <a:bodyPr>
            <a:normAutofit/>
          </a:bodyPr>
          <a:lstStyle/>
          <a:p>
            <a:r>
              <a:rPr lang="en-US" sz="2400" dirty="0"/>
              <a:t>No question is off limits!</a:t>
            </a:r>
          </a:p>
          <a:p>
            <a:r>
              <a:rPr lang="en-US" sz="2400" dirty="0"/>
              <a:t>If the question is too specific to a particular situation, we may defer it but are happy to talk to you offline or after the event.</a:t>
            </a:r>
          </a:p>
          <a:p>
            <a:r>
              <a:rPr lang="en-US" sz="2400" dirty="0"/>
              <a:t>This is a safe space, but we understand if you wish to remain anonymous.</a:t>
            </a:r>
          </a:p>
          <a:p>
            <a:r>
              <a:rPr lang="en-US" sz="2400" dirty="0"/>
              <a:t>You may claim 1 CAE credit – details will be emailed tomorrow</a:t>
            </a:r>
          </a:p>
          <a:p>
            <a:endParaRPr lang="en-US" sz="2400" dirty="0"/>
          </a:p>
          <a:p>
            <a:endParaRPr lang="en-US" sz="2400" dirty="0"/>
          </a:p>
        </p:txBody>
      </p:sp>
      <p:sp>
        <p:nvSpPr>
          <p:cNvPr id="4" name="Title 1">
            <a:extLst>
              <a:ext uri="{FF2B5EF4-FFF2-40B4-BE49-F238E27FC236}">
                <a16:creationId xmlns:a16="http://schemas.microsoft.com/office/drawing/2014/main" id="{81BF34A8-B2B9-4FB6-9DF0-0E2F0C66ACF6}"/>
              </a:ext>
            </a:extLst>
          </p:cNvPr>
          <p:cNvSpPr txBox="1">
            <a:spLocks/>
          </p:cNvSpPr>
          <p:nvPr/>
        </p:nvSpPr>
        <p:spPr>
          <a:xfrm>
            <a:off x="838200" y="3415251"/>
            <a:ext cx="10515600" cy="812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47F42"/>
                </a:solidFill>
              </a:rPr>
              <a:t>Agenda</a:t>
            </a:r>
            <a:r>
              <a:rPr lang="en-US" b="1" dirty="0"/>
              <a:t>	</a:t>
            </a:r>
          </a:p>
        </p:txBody>
      </p:sp>
      <p:sp>
        <p:nvSpPr>
          <p:cNvPr id="5" name="Content Placeholder 2">
            <a:extLst>
              <a:ext uri="{FF2B5EF4-FFF2-40B4-BE49-F238E27FC236}">
                <a16:creationId xmlns:a16="http://schemas.microsoft.com/office/drawing/2014/main" id="{DE18FFA1-3717-42D1-9945-311569C60AD2}"/>
              </a:ext>
            </a:extLst>
          </p:cNvPr>
          <p:cNvSpPr txBox="1">
            <a:spLocks/>
          </p:cNvSpPr>
          <p:nvPr/>
        </p:nvSpPr>
        <p:spPr>
          <a:xfrm>
            <a:off x="1510018" y="4182477"/>
            <a:ext cx="9843782"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 the News – A few highlights that might interest you</a:t>
            </a:r>
          </a:p>
          <a:p>
            <a:r>
              <a:rPr lang="en-US" sz="2400" dirty="0"/>
              <a:t>Q &amp; A – 40 min – Discussion with our experts and taking your questions</a:t>
            </a:r>
          </a:p>
          <a:p>
            <a:r>
              <a:rPr lang="en-US" sz="2400" dirty="0"/>
              <a:t>The CIO </a:t>
            </a:r>
            <a:r>
              <a:rPr lang="en-US" sz="2400" i="1" u="sng" dirty="0"/>
              <a:t>after </a:t>
            </a:r>
            <a:r>
              <a:rPr lang="en-US" sz="2400" dirty="0"/>
              <a:t>Hour – 30 minutes of open mic discussion </a:t>
            </a:r>
          </a:p>
        </p:txBody>
      </p:sp>
    </p:spTree>
    <p:extLst>
      <p:ext uri="{BB962C8B-B14F-4D97-AF65-F5344CB8AC3E}">
        <p14:creationId xmlns:p14="http://schemas.microsoft.com/office/powerpoint/2010/main" val="83013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838200" y="880844"/>
            <a:ext cx="10515600" cy="809844"/>
          </a:xfrm>
        </p:spPr>
        <p:txBody>
          <a:bodyPr/>
          <a:lstStyle/>
          <a:p>
            <a:r>
              <a:rPr lang="en-US" b="1" dirty="0">
                <a:solidFill>
                  <a:srgbClr val="F47F42"/>
                </a:solidFill>
              </a:rPr>
              <a:t>In the News…</a:t>
            </a:r>
            <a:endParaRPr lang="en-US" b="1" dirty="0">
              <a:solidFill>
                <a:srgbClr val="F47F42"/>
              </a:solidFill>
              <a:highlight>
                <a:srgbClr val="FFFF00"/>
              </a:highlight>
            </a:endParaRPr>
          </a:p>
        </p:txBody>
      </p:sp>
      <p:sp>
        <p:nvSpPr>
          <p:cNvPr id="3" name="Content Placeholder 2">
            <a:extLst>
              <a:ext uri="{FF2B5EF4-FFF2-40B4-BE49-F238E27FC236}">
                <a16:creationId xmlns:a16="http://schemas.microsoft.com/office/drawing/2014/main" id="{7AD08227-905E-46BC-9D0A-1FA00FD1814F}"/>
              </a:ext>
            </a:extLst>
          </p:cNvPr>
          <p:cNvSpPr>
            <a:spLocks noGrp="1"/>
          </p:cNvSpPr>
          <p:nvPr>
            <p:ph idx="1"/>
          </p:nvPr>
        </p:nvSpPr>
        <p:spPr>
          <a:xfrm>
            <a:off x="643095" y="1690688"/>
            <a:ext cx="11073283" cy="4137356"/>
          </a:xfrm>
        </p:spPr>
        <p:txBody>
          <a:bodyPr>
            <a:normAutofit/>
          </a:bodyPr>
          <a:lstStyle/>
          <a:p>
            <a:pPr marL="461963" indent="-461963">
              <a:buFont typeface="+mj-lt"/>
              <a:buAutoNum type="arabicPeriod"/>
            </a:pPr>
            <a:r>
              <a:rPr lang="en-US" dirty="0" err="1"/>
              <a:t>DeepSeek</a:t>
            </a:r>
            <a:r>
              <a:rPr lang="en-US" dirty="0"/>
              <a:t>: The Chinese AI app that has the world talking</a:t>
            </a:r>
          </a:p>
          <a:p>
            <a:pPr marL="457200" lvl="1" indent="0">
              <a:buNone/>
            </a:pPr>
            <a:r>
              <a:rPr lang="it-IT" sz="1600" dirty="0">
                <a:hlinkClick r:id="rId3"/>
              </a:rPr>
              <a:t>https://www.bbc.com/news/articles/c5yv5976z9po</a:t>
            </a:r>
            <a:endParaRPr lang="en-US" sz="1600" dirty="0"/>
          </a:p>
          <a:p>
            <a:pPr marL="461963" indent="-461963">
              <a:buFont typeface="+mj-lt"/>
              <a:buAutoNum type="arabicPeriod"/>
            </a:pPr>
            <a:r>
              <a:rPr lang="en-US" dirty="0"/>
              <a:t>Leadership Fatigue: Burned Out Leaders Are Quiet Quitting At Work Too</a:t>
            </a:r>
          </a:p>
          <a:p>
            <a:pPr marL="457200" lvl="1" indent="0">
              <a:buNone/>
            </a:pPr>
            <a:r>
              <a:rPr lang="en-US" sz="1600" dirty="0">
                <a:hlinkClick r:id="rId4"/>
              </a:rPr>
              <a:t>https://www.forbes.com/sites/dianehamilton/2025/02/03/leadership-fatigue-burned-out-leaders-are-quiet-quitting-at-work-too/</a:t>
            </a:r>
            <a:endParaRPr lang="en-US" sz="1600" dirty="0"/>
          </a:p>
          <a:p>
            <a:pPr marL="461963" indent="-461963">
              <a:buFont typeface="+mj-lt"/>
              <a:buAutoNum type="arabicPeriod"/>
            </a:pPr>
            <a:r>
              <a:rPr lang="en-US" dirty="0"/>
              <a:t>The timeline apps are here, and they’re awesome</a:t>
            </a:r>
          </a:p>
          <a:p>
            <a:pPr marL="457200" lvl="1" indent="0">
              <a:buNone/>
            </a:pPr>
            <a:r>
              <a:rPr lang="en-US" sz="1600" dirty="0">
                <a:hlinkClick r:id="rId5"/>
              </a:rPr>
              <a:t>https://www.theverge.com/apps/605756/tapestry-reeder-surf-timeline-apps</a:t>
            </a:r>
            <a:endParaRPr lang="en-US" sz="1600" dirty="0"/>
          </a:p>
          <a:p>
            <a:pPr marL="461963" indent="-461963">
              <a:buFont typeface="+mj-lt"/>
              <a:buAutoNum type="arabicPeriod"/>
            </a:pPr>
            <a:r>
              <a:rPr lang="en-US" dirty="0"/>
              <a:t>Federal judge orders limited DOGE access to sensitive Treasury Department payment system records</a:t>
            </a:r>
          </a:p>
          <a:p>
            <a:pPr marL="457200" lvl="1" indent="0">
              <a:buNone/>
            </a:pPr>
            <a:r>
              <a:rPr lang="en-US" sz="1600" dirty="0">
                <a:hlinkClick r:id="rId6"/>
              </a:rPr>
              <a:t>https://www.foxnews.com/politics/federal-judge-orders-limited-doge-access-sensitive-treasury-department-payment-system-records</a:t>
            </a:r>
            <a:endParaRPr lang="en-US" sz="1600" dirty="0"/>
          </a:p>
        </p:txBody>
      </p:sp>
    </p:spTree>
    <p:extLst>
      <p:ext uri="{BB962C8B-B14F-4D97-AF65-F5344CB8AC3E}">
        <p14:creationId xmlns:p14="http://schemas.microsoft.com/office/powerpoint/2010/main" val="131410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AE7D-9FB9-4B62-B0C1-79B7A26D05BE}"/>
              </a:ext>
            </a:extLst>
          </p:cNvPr>
          <p:cNvSpPr>
            <a:spLocks noGrp="1"/>
          </p:cNvSpPr>
          <p:nvPr>
            <p:ph type="ctrTitle"/>
          </p:nvPr>
        </p:nvSpPr>
        <p:spPr>
          <a:xfrm>
            <a:off x="809897" y="1577292"/>
            <a:ext cx="10572206" cy="2387600"/>
          </a:xfrm>
        </p:spPr>
        <p:txBody>
          <a:bodyPr>
            <a:normAutofit/>
          </a:bodyPr>
          <a:lstStyle/>
          <a:p>
            <a:r>
              <a:rPr lang="en-US" b="1" dirty="0">
                <a:solidFill>
                  <a:srgbClr val="F47F42"/>
                </a:solidFill>
              </a:rPr>
              <a:t>Today’s Topic:</a:t>
            </a:r>
            <a:br>
              <a:rPr lang="en-US" b="1" dirty="0">
                <a:solidFill>
                  <a:srgbClr val="F47F42"/>
                </a:solidFill>
              </a:rPr>
            </a:br>
            <a:r>
              <a:rPr lang="en-US" sz="6000" b="1" dirty="0"/>
              <a:t>Up Your Web Game in 2025</a:t>
            </a:r>
            <a:endParaRPr lang="en-US" b="1" dirty="0"/>
          </a:p>
        </p:txBody>
      </p:sp>
    </p:spTree>
    <p:extLst>
      <p:ext uri="{BB962C8B-B14F-4D97-AF65-F5344CB8AC3E}">
        <p14:creationId xmlns:p14="http://schemas.microsoft.com/office/powerpoint/2010/main" val="169040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F7C8-9DD2-4890-8E57-000214AD288F}"/>
              </a:ext>
            </a:extLst>
          </p:cNvPr>
          <p:cNvSpPr>
            <a:spLocks noGrp="1"/>
          </p:cNvSpPr>
          <p:nvPr>
            <p:ph type="title"/>
          </p:nvPr>
        </p:nvSpPr>
        <p:spPr>
          <a:xfrm>
            <a:off x="838200" y="880844"/>
            <a:ext cx="10515600" cy="809844"/>
          </a:xfrm>
        </p:spPr>
        <p:txBody>
          <a:bodyPr>
            <a:normAutofit/>
          </a:bodyPr>
          <a:lstStyle/>
          <a:p>
            <a:r>
              <a:rPr lang="en-US" b="1" dirty="0"/>
              <a:t>2025 Design Trends from Elementor</a:t>
            </a:r>
          </a:p>
        </p:txBody>
      </p:sp>
      <p:sp>
        <p:nvSpPr>
          <p:cNvPr id="3" name="Content Placeholder 2">
            <a:extLst>
              <a:ext uri="{FF2B5EF4-FFF2-40B4-BE49-F238E27FC236}">
                <a16:creationId xmlns:a16="http://schemas.microsoft.com/office/drawing/2014/main" id="{7AD08227-905E-46BC-9D0A-1FA00FD1814F}"/>
              </a:ext>
            </a:extLst>
          </p:cNvPr>
          <p:cNvSpPr>
            <a:spLocks noGrp="1"/>
          </p:cNvSpPr>
          <p:nvPr>
            <p:ph idx="1"/>
          </p:nvPr>
        </p:nvSpPr>
        <p:spPr>
          <a:xfrm>
            <a:off x="544286" y="1690688"/>
            <a:ext cx="11103428" cy="4173992"/>
          </a:xfrm>
        </p:spPr>
        <p:txBody>
          <a:bodyPr>
            <a:normAutofit fontScale="62500" lnSpcReduction="20000"/>
          </a:bodyPr>
          <a:lstStyle/>
          <a:p>
            <a:pPr marL="514350" indent="-514350">
              <a:buFont typeface="+mj-lt"/>
              <a:buAutoNum type="arabicPeriod"/>
            </a:pPr>
            <a:r>
              <a:rPr lang="en-US" sz="3900" dirty="0"/>
              <a:t>Micro-Interactions</a:t>
            </a:r>
          </a:p>
          <a:p>
            <a:pPr marL="514350" indent="-514350">
              <a:buFont typeface="+mj-lt"/>
              <a:buAutoNum type="arabicPeriod"/>
            </a:pPr>
            <a:r>
              <a:rPr lang="en-US" sz="3900" dirty="0"/>
              <a:t>Retro Style</a:t>
            </a:r>
          </a:p>
          <a:p>
            <a:pPr marL="514350" indent="-514350">
              <a:buFont typeface="+mj-lt"/>
              <a:buAutoNum type="arabicPeriod"/>
            </a:pPr>
            <a:r>
              <a:rPr lang="en-US" sz="3900" dirty="0"/>
              <a:t>Interactive 3D Elements</a:t>
            </a:r>
          </a:p>
          <a:p>
            <a:pPr marL="514350" indent="-514350">
              <a:buFont typeface="+mj-lt"/>
              <a:buAutoNum type="arabicPeriod"/>
            </a:pPr>
            <a:r>
              <a:rPr lang="en-US" sz="3900" dirty="0"/>
              <a:t>Scrapbooking</a:t>
            </a:r>
          </a:p>
          <a:p>
            <a:pPr marL="514350" indent="-514350">
              <a:buFont typeface="+mj-lt"/>
              <a:buAutoNum type="arabicPeriod"/>
            </a:pPr>
            <a:r>
              <a:rPr lang="en-US" sz="3900" dirty="0"/>
              <a:t>Bold Minimalism</a:t>
            </a:r>
          </a:p>
          <a:p>
            <a:pPr marL="514350" indent="-514350">
              <a:buFont typeface="+mj-lt"/>
              <a:buAutoNum type="arabicPeriod"/>
            </a:pPr>
            <a:r>
              <a:rPr lang="fr-FR" sz="3900" dirty="0"/>
              <a:t>AI-</a:t>
            </a:r>
            <a:r>
              <a:rPr lang="fr-FR" sz="3900" dirty="0" err="1"/>
              <a:t>Generated</a:t>
            </a:r>
            <a:r>
              <a:rPr lang="fr-FR" sz="3900" dirty="0"/>
              <a:t> Images and </a:t>
            </a:r>
            <a:r>
              <a:rPr lang="fr-FR" sz="3900" dirty="0" err="1"/>
              <a:t>Videos</a:t>
            </a:r>
            <a:endParaRPr lang="fr-FR" sz="3900" dirty="0"/>
          </a:p>
          <a:p>
            <a:pPr marL="514350" indent="-514350">
              <a:buFont typeface="+mj-lt"/>
              <a:buAutoNum type="arabicPeriod"/>
            </a:pPr>
            <a:r>
              <a:rPr lang="en-US" sz="3900" dirty="0"/>
              <a:t>Dark Theme</a:t>
            </a:r>
          </a:p>
          <a:p>
            <a:pPr marL="514350" indent="-514350">
              <a:buFont typeface="+mj-lt"/>
              <a:buAutoNum type="arabicPeriod"/>
            </a:pPr>
            <a:r>
              <a:rPr lang="en-US" sz="3900" dirty="0" err="1"/>
              <a:t>Hyperpersonalized</a:t>
            </a:r>
            <a:r>
              <a:rPr lang="en-US" sz="3900" dirty="0"/>
              <a:t> Interfaces</a:t>
            </a:r>
          </a:p>
          <a:p>
            <a:pPr marL="514350" indent="-514350">
              <a:buFont typeface="+mj-lt"/>
              <a:buAutoNum type="arabicPeriod"/>
            </a:pPr>
            <a:r>
              <a:rPr lang="en-US" sz="3900" dirty="0"/>
              <a:t>Accessibility</a:t>
            </a:r>
          </a:p>
          <a:p>
            <a:pPr marL="514350" indent="-514350">
              <a:buFont typeface="+mj-lt"/>
              <a:buAutoNum type="arabicPeriod"/>
            </a:pPr>
            <a:r>
              <a:rPr lang="en-US" sz="3900" dirty="0"/>
              <a:t>Sustainable Web Design</a:t>
            </a:r>
          </a:p>
          <a:p>
            <a:pPr marL="0" indent="0">
              <a:buNone/>
            </a:pPr>
            <a:r>
              <a:rPr lang="en-US" sz="2200" dirty="0"/>
              <a:t>Sources:	</a:t>
            </a:r>
            <a:r>
              <a:rPr lang="en-US" sz="2200" dirty="0">
                <a:hlinkClick r:id="rId3"/>
              </a:rPr>
              <a:t>https://elementor.com/blog/2025-web-design-trends-best-practices/</a:t>
            </a:r>
            <a:r>
              <a:rPr lang="en-US" sz="2200" dirty="0"/>
              <a:t> </a:t>
            </a:r>
          </a:p>
        </p:txBody>
      </p:sp>
      <p:pic>
        <p:nvPicPr>
          <p:cNvPr id="4" name="Picture 3">
            <a:extLst>
              <a:ext uri="{FF2B5EF4-FFF2-40B4-BE49-F238E27FC236}">
                <a16:creationId xmlns:a16="http://schemas.microsoft.com/office/drawing/2014/main" id="{C29BF01D-A018-EC68-6460-D2540981C29E}"/>
              </a:ext>
            </a:extLst>
          </p:cNvPr>
          <p:cNvPicPr>
            <a:picLocks noChangeAspect="1"/>
          </p:cNvPicPr>
          <p:nvPr/>
        </p:nvPicPr>
        <p:blipFill rotWithShape="1">
          <a:blip r:embed="rId4">
            <a:extLst>
              <a:ext uri="{28A0092B-C50C-407E-A947-70E740481C1C}">
                <a14:useLocalDpi xmlns:a14="http://schemas.microsoft.com/office/drawing/2010/main" val="0"/>
              </a:ext>
            </a:extLst>
          </a:blip>
          <a:srcRect l="3693" r="3693"/>
          <a:stretch/>
        </p:blipFill>
        <p:spPr>
          <a:xfrm>
            <a:off x="6685929" y="1690688"/>
            <a:ext cx="4403007" cy="3550271"/>
          </a:xfrm>
          <a:prstGeom prst="rect">
            <a:avLst/>
          </a:prstGeom>
          <a:effectLst>
            <a:softEdge rad="63500"/>
          </a:effectLst>
        </p:spPr>
      </p:pic>
    </p:spTree>
    <p:extLst>
      <p:ext uri="{BB962C8B-B14F-4D97-AF65-F5344CB8AC3E}">
        <p14:creationId xmlns:p14="http://schemas.microsoft.com/office/powerpoint/2010/main" val="9602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AE7D-9FB9-4B62-B0C1-79B7A26D05BE}"/>
              </a:ext>
            </a:extLst>
          </p:cNvPr>
          <p:cNvSpPr>
            <a:spLocks noGrp="1"/>
          </p:cNvSpPr>
          <p:nvPr>
            <p:ph type="ctrTitle"/>
          </p:nvPr>
        </p:nvSpPr>
        <p:spPr>
          <a:xfrm>
            <a:off x="1455174" y="1956619"/>
            <a:ext cx="9144000" cy="1097116"/>
          </a:xfrm>
        </p:spPr>
        <p:txBody>
          <a:bodyPr>
            <a:normAutofit/>
          </a:bodyPr>
          <a:lstStyle/>
          <a:p>
            <a:r>
              <a:rPr lang="en-US" b="1" dirty="0"/>
              <a:t>On to Your Questions…</a:t>
            </a:r>
          </a:p>
        </p:txBody>
      </p:sp>
    </p:spTree>
    <p:extLst>
      <p:ext uri="{BB962C8B-B14F-4D97-AF65-F5344CB8AC3E}">
        <p14:creationId xmlns:p14="http://schemas.microsoft.com/office/powerpoint/2010/main" val="101302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BE602-ECBB-9DAA-5FC1-9BC429A05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7506E-8037-1131-00E2-5AFCAE444D55}"/>
              </a:ext>
            </a:extLst>
          </p:cNvPr>
          <p:cNvSpPr>
            <a:spLocks noGrp="1"/>
          </p:cNvSpPr>
          <p:nvPr>
            <p:ph type="ctrTitle"/>
          </p:nvPr>
        </p:nvSpPr>
        <p:spPr>
          <a:xfrm>
            <a:off x="509116" y="3567798"/>
            <a:ext cx="11173767" cy="908108"/>
          </a:xfrm>
        </p:spPr>
        <p:txBody>
          <a:bodyPr>
            <a:normAutofit fontScale="90000"/>
          </a:bodyPr>
          <a:lstStyle/>
          <a:p>
            <a:r>
              <a:rPr lang="en-US" b="1" dirty="0"/>
              <a:t>What is the latest layout design for home pages to keep visitors on the website longer. Video? Static images, Drop down menus? News feeds?</a:t>
            </a:r>
          </a:p>
        </p:txBody>
      </p:sp>
    </p:spTree>
    <p:extLst>
      <p:ext uri="{BB962C8B-B14F-4D97-AF65-F5344CB8AC3E}">
        <p14:creationId xmlns:p14="http://schemas.microsoft.com/office/powerpoint/2010/main" val="3984951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52639f6-348d-4513-ada7-3a50c8b8913b">
      <Terms xmlns="http://schemas.microsoft.com/office/infopath/2007/PartnerControls"/>
    </lcf76f155ced4ddcb4097134ff3c332f>
    <TaxCatchAll xmlns="d6b27540-a239-495b-b890-a0a54c67c5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C783689AB4794893329D1D234DBB54" ma:contentTypeVersion="17" ma:contentTypeDescription="Create a new document." ma:contentTypeScope="" ma:versionID="f690f04ee81cbe1a25f4be015939bc45">
  <xsd:schema xmlns:xsd="http://www.w3.org/2001/XMLSchema" xmlns:xs="http://www.w3.org/2001/XMLSchema" xmlns:p="http://schemas.microsoft.com/office/2006/metadata/properties" xmlns:ns2="852639f6-348d-4513-ada7-3a50c8b8913b" xmlns:ns3="d6b27540-a239-495b-b890-a0a54c67c5cc" targetNamespace="http://schemas.microsoft.com/office/2006/metadata/properties" ma:root="true" ma:fieldsID="b69ecf2415d2c994dd7692a6fea6ca5d" ns2:_="" ns3:_="">
    <xsd:import namespace="852639f6-348d-4513-ada7-3a50c8b8913b"/>
    <xsd:import namespace="d6b27540-a239-495b-b890-a0a54c67c5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639f6-348d-4513-ada7-3a50c8b891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5187bb-8a61-4a92-ba5a-0169820568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b27540-a239-495b-b890-a0a54c67c5c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191445e-f6bd-4988-a336-50434d27fecc}" ma:internalName="TaxCatchAll" ma:showField="CatchAllData" ma:web="d6b27540-a239-495b-b890-a0a54c67c5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326550-D739-4839-84BB-A64DD2684391}">
  <ds:schemaRefs>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852639f6-348d-4513-ada7-3a50c8b8913b"/>
    <ds:schemaRef ds:uri="http://purl.org/dc/elements/1.1/"/>
    <ds:schemaRef ds:uri="d6b27540-a239-495b-b890-a0a54c67c5cc"/>
    <ds:schemaRef ds:uri="http://schemas.microsoft.com/office/infopath/2007/PartnerControls"/>
  </ds:schemaRefs>
</ds:datastoreItem>
</file>

<file path=customXml/itemProps2.xml><?xml version="1.0" encoding="utf-8"?>
<ds:datastoreItem xmlns:ds="http://schemas.openxmlformats.org/officeDocument/2006/customXml" ds:itemID="{64B73D47-617A-4AC3-8F6D-10DBDE69FF02}">
  <ds:schemaRefs>
    <ds:schemaRef ds:uri="http://schemas.microsoft.com/sharepoint/v3/contenttype/forms"/>
  </ds:schemaRefs>
</ds:datastoreItem>
</file>

<file path=customXml/itemProps3.xml><?xml version="1.0" encoding="utf-8"?>
<ds:datastoreItem xmlns:ds="http://schemas.openxmlformats.org/officeDocument/2006/customXml" ds:itemID="{1F498AFA-6996-4D46-81E1-80102A5FD0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639f6-348d-4513-ada7-3a50c8b8913b"/>
    <ds:schemaRef ds:uri="d6b27540-a239-495b-b890-a0a54c67c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282258</TotalTime>
  <Words>1756</Words>
  <Application>Microsoft Macintosh PowerPoint</Application>
  <PresentationFormat>Widescreen</PresentationFormat>
  <Paragraphs>198</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proxima-nova</vt:lpstr>
      <vt:lpstr>SansRegular</vt:lpstr>
      <vt:lpstr>Arial</vt:lpstr>
      <vt:lpstr>Calibri</vt:lpstr>
      <vt:lpstr>Calibri Light</vt:lpstr>
      <vt:lpstr>Leelawadee UI</vt:lpstr>
      <vt:lpstr>Office Theme</vt:lpstr>
      <vt:lpstr>Welcome to the CIO Hour! February 2025  </vt:lpstr>
      <vt:lpstr>Today’s Panel</vt:lpstr>
      <vt:lpstr>The CIO Hour:  Up Your Web Game in 2025</vt:lpstr>
      <vt:lpstr>Ground rules… </vt:lpstr>
      <vt:lpstr>In the News…</vt:lpstr>
      <vt:lpstr>Today’s Topic: Up Your Web Game in 2025</vt:lpstr>
      <vt:lpstr>2025 Design Trends from Elementor</vt:lpstr>
      <vt:lpstr>On to Your Questions…</vt:lpstr>
      <vt:lpstr>What is the latest layout design for home pages to keep visitors on the website longer. Video? Static images, Drop down menus? News feeds?</vt:lpstr>
      <vt:lpstr>Get to the point… quickly!</vt:lpstr>
      <vt:lpstr>Mega Menu Examples</vt:lpstr>
      <vt:lpstr>Where do you find good images to use?  What about using member images?</vt:lpstr>
      <vt:lpstr>Finding good images is easier than you think…</vt:lpstr>
      <vt:lpstr> Any tips for handling video?</vt:lpstr>
      <vt:lpstr>Video done right…</vt:lpstr>
      <vt:lpstr> How about using AI for images and video?</vt:lpstr>
      <vt:lpstr>AI can be a powerful tool to enhance content.</vt:lpstr>
      <vt:lpstr>How do you handle accessibility issues?</vt:lpstr>
      <vt:lpstr>Accessibility demystified…</vt:lpstr>
      <vt:lpstr>How can personalization be used to improve the member experience?</vt:lpstr>
      <vt:lpstr>Personalization is becoming an expectation…</vt:lpstr>
      <vt:lpstr>What options are there for chat to improve a website?</vt:lpstr>
      <vt:lpstr>Chat can be live or AI…</vt:lpstr>
      <vt:lpstr>Why is search so hard?</vt:lpstr>
      <vt:lpstr>Search can be a game changer…</vt:lpstr>
      <vt:lpstr>  Any last parting advice,  especially for smaller organizations…</vt:lpstr>
      <vt:lpstr>Design on dime (or a few dimes)…</vt:lpstr>
      <vt:lpstr>Other Questions?</vt:lpstr>
      <vt:lpstr>PowerPoint Presentation</vt:lpstr>
      <vt:lpstr>Help Fellow Execs Find Their Perfect Match!</vt:lpstr>
      <vt:lpstr>PowerPoint Presentation</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Marquis</dc:creator>
  <cp:lastModifiedBy>Jim Faris</cp:lastModifiedBy>
  <cp:revision>507</cp:revision>
  <dcterms:created xsi:type="dcterms:W3CDTF">2021-05-04T18:33:25Z</dcterms:created>
  <dcterms:modified xsi:type="dcterms:W3CDTF">2025-02-06T20:46:15Z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0x010100C9C783689AB4794893329D1D234DBB54</vt:lpwstr>
  </property>
  <property fmtid="{D5CDD505-2E9C-101B-9397-08002B2CF9AE}" pid="3" name="MediaServiceImageTags">
    <vt:lpwstr/>
  </property>
</Properties>
</file>